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44" r:id="rId4"/>
  </p:sldMasterIdLst>
  <p:sldIdLst>
    <p:sldId id="256" r:id="rId5"/>
    <p:sldId id="271" r:id="rId6"/>
    <p:sldId id="272" r:id="rId7"/>
    <p:sldId id="274" r:id="rId8"/>
    <p:sldId id="257" r:id="rId9"/>
    <p:sldId id="275" r:id="rId10"/>
    <p:sldId id="258" r:id="rId11"/>
    <p:sldId id="259" r:id="rId12"/>
    <p:sldId id="277" r:id="rId13"/>
    <p:sldId id="260" r:id="rId14"/>
    <p:sldId id="261" r:id="rId15"/>
    <p:sldId id="262" r:id="rId16"/>
    <p:sldId id="263" r:id="rId17"/>
    <p:sldId id="276" r:id="rId18"/>
    <p:sldId id="264" r:id="rId19"/>
    <p:sldId id="265" r:id="rId20"/>
    <p:sldId id="278" r:id="rId21"/>
    <p:sldId id="266" r:id="rId22"/>
    <p:sldId id="267" r:id="rId23"/>
    <p:sldId id="281" r:id="rId24"/>
    <p:sldId id="279" r:id="rId25"/>
    <p:sldId id="268" r:id="rId26"/>
    <p:sldId id="280" r:id="rId27"/>
    <p:sldId id="269" r:id="rId28"/>
    <p:sldId id="270" r:id="rId29"/>
    <p:sldId id="27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8" autoAdjust="0"/>
    <p:restoredTop sz="94607" autoAdjust="0"/>
  </p:normalViewPr>
  <p:slideViewPr>
    <p:cSldViewPr>
      <p:cViewPr varScale="1">
        <p:scale>
          <a:sx n="81" d="100"/>
          <a:sy n="81" d="100"/>
        </p:scale>
        <p:origin x="-3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F3E4E5-7B4F-42EB-8732-F4DB868FEEA0}" type="doc">
      <dgm:prSet loTypeId="urn:microsoft.com/office/officeart/2005/8/layout/orgChart1" loCatId="hierarchy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A1780B-F647-4787-B7D9-EEDC0881FA05}">
      <dgm:prSet phldrT="[Текст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kk-KZ" b="1" dirty="0" smtClean="0">
              <a:solidFill>
                <a:srgbClr val="FFFF00"/>
              </a:solidFill>
            </a:rPr>
            <a:t>Дәнді суыту</a:t>
          </a:r>
          <a:endParaRPr lang="ru-RU" b="1" dirty="0">
            <a:solidFill>
              <a:srgbClr val="FFFF00"/>
            </a:solidFill>
          </a:endParaRPr>
        </a:p>
      </dgm:t>
    </dgm:pt>
    <dgm:pt modelId="{3A00A8C8-8BAC-4C15-8245-47DC2D8AFD6D}" type="parTrans" cxnId="{02DC8EC7-7DD7-4899-B1F8-A406F66EF9D8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b="1">
            <a:solidFill>
              <a:srgbClr val="FFFF00"/>
            </a:solidFill>
          </a:endParaRPr>
        </a:p>
      </dgm:t>
    </dgm:pt>
    <dgm:pt modelId="{B22C148A-F3A5-4892-9105-0383DEACEB3A}" type="sibTrans" cxnId="{02DC8EC7-7DD7-4899-B1F8-A406F66EF9D8}">
      <dgm:prSet/>
      <dgm:spPr/>
      <dgm:t>
        <a:bodyPr/>
        <a:lstStyle/>
        <a:p>
          <a:endParaRPr lang="ru-RU"/>
        </a:p>
      </dgm:t>
    </dgm:pt>
    <dgm:pt modelId="{C9E7973A-2A86-4553-9923-1C782A3CD606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kk-KZ" b="1" dirty="0" smtClean="0">
              <a:solidFill>
                <a:srgbClr val="FFFF00"/>
              </a:solidFill>
            </a:rPr>
            <a:t>Кептіру</a:t>
          </a:r>
          <a:endParaRPr lang="ru-RU" b="1" dirty="0">
            <a:solidFill>
              <a:srgbClr val="FFFF00"/>
            </a:solidFill>
          </a:endParaRPr>
        </a:p>
      </dgm:t>
    </dgm:pt>
    <dgm:pt modelId="{2A901746-2148-461B-90CD-9A724D753B77}" type="sibTrans" cxnId="{8A1A7C0E-4A82-47BA-B784-3390EE5FF883}">
      <dgm:prSet/>
      <dgm:spPr/>
      <dgm:t>
        <a:bodyPr/>
        <a:lstStyle/>
        <a:p>
          <a:endParaRPr lang="ru-RU"/>
        </a:p>
      </dgm:t>
    </dgm:pt>
    <dgm:pt modelId="{A8DC853A-88C3-4440-B75C-CA23B37DE06F}" type="parTrans" cxnId="{8A1A7C0E-4A82-47BA-B784-3390EE5FF883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b="1">
            <a:solidFill>
              <a:srgbClr val="FFFF00"/>
            </a:solidFill>
          </a:endParaRPr>
        </a:p>
      </dgm:t>
    </dgm:pt>
    <dgm:pt modelId="{B98C9DE1-BC1A-4450-A618-7DEE5CA9667C}">
      <dgm:prSet phldrT="[Текст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kk-KZ" b="1" dirty="0" smtClean="0">
              <a:solidFill>
                <a:srgbClr val="FFFF00"/>
              </a:solidFill>
            </a:rPr>
            <a:t>Булау</a:t>
          </a:r>
          <a:endParaRPr lang="ru-RU" b="1" dirty="0">
            <a:solidFill>
              <a:srgbClr val="FFFF00"/>
            </a:solidFill>
          </a:endParaRPr>
        </a:p>
      </dgm:t>
    </dgm:pt>
    <dgm:pt modelId="{8C32A3FA-E45C-4D6F-9270-0C3F6521F7D9}" type="sibTrans" cxnId="{A32693E5-FD85-44D0-802A-BD69714CDF37}">
      <dgm:prSet/>
      <dgm:spPr/>
      <dgm:t>
        <a:bodyPr/>
        <a:lstStyle/>
        <a:p>
          <a:endParaRPr lang="ru-RU"/>
        </a:p>
      </dgm:t>
    </dgm:pt>
    <dgm:pt modelId="{793D072A-83FC-4F88-A6FE-CBF42A204EBC}" type="parTrans" cxnId="{A32693E5-FD85-44D0-802A-BD69714CDF37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b="1">
            <a:solidFill>
              <a:srgbClr val="FFFF00"/>
            </a:solidFill>
          </a:endParaRPr>
        </a:p>
      </dgm:t>
    </dgm:pt>
    <dgm:pt modelId="{7DFB5D59-A3B9-460E-B2F3-D341031E9E39}">
      <dgm:prSet phldrT="[Текст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kk-KZ" b="1" dirty="0" smtClean="0">
              <a:solidFill>
                <a:srgbClr val="FFFF00"/>
              </a:solidFill>
            </a:rPr>
            <a:t>Ылғалдаудың немесе булаудың көп тараған тәсілдері</a:t>
          </a:r>
          <a:endParaRPr lang="ru-RU" b="1" dirty="0">
            <a:solidFill>
              <a:srgbClr val="FFFF00"/>
            </a:solidFill>
          </a:endParaRPr>
        </a:p>
      </dgm:t>
    </dgm:pt>
    <dgm:pt modelId="{38C9A2E3-B1A3-4518-873A-7460622B5CC5}" type="sibTrans" cxnId="{DCF01C15-4A2F-4357-B5FA-83EF00232FB0}">
      <dgm:prSet/>
      <dgm:spPr/>
      <dgm:t>
        <a:bodyPr/>
        <a:lstStyle/>
        <a:p>
          <a:endParaRPr lang="ru-RU"/>
        </a:p>
      </dgm:t>
    </dgm:pt>
    <dgm:pt modelId="{88DD2DE8-B229-4CC3-B3EA-4EF72D4C4ED0}" type="parTrans" cxnId="{DCF01C15-4A2F-4357-B5FA-83EF00232FB0}">
      <dgm:prSet/>
      <dgm:spPr/>
      <dgm:t>
        <a:bodyPr/>
        <a:lstStyle/>
        <a:p>
          <a:endParaRPr lang="ru-RU"/>
        </a:p>
      </dgm:t>
    </dgm:pt>
    <dgm:pt modelId="{EBB45E74-0CCD-4671-972F-08EB2743D77C}" type="pres">
      <dgm:prSet presAssocID="{57F3E4E5-7B4F-42EB-8732-F4DB868FEEA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0E1C4FD-D213-45F2-BC48-701724933EE9}" type="pres">
      <dgm:prSet presAssocID="{7DFB5D59-A3B9-460E-B2F3-D341031E9E39}" presName="hierRoot1" presStyleCnt="0">
        <dgm:presLayoutVars>
          <dgm:hierBranch val="init"/>
        </dgm:presLayoutVars>
      </dgm:prSet>
      <dgm:spPr/>
    </dgm:pt>
    <dgm:pt modelId="{7D8E6BE1-9F2F-4787-AD8A-B8AB1C4F0BCC}" type="pres">
      <dgm:prSet presAssocID="{7DFB5D59-A3B9-460E-B2F3-D341031E9E39}" presName="rootComposite1" presStyleCnt="0"/>
      <dgm:spPr/>
    </dgm:pt>
    <dgm:pt modelId="{45F1FEB6-AD74-4D41-8092-2BAC5A052D1B}" type="pres">
      <dgm:prSet presAssocID="{7DFB5D59-A3B9-460E-B2F3-D341031E9E3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BA90E4-9169-428D-8B85-5152D7EAD93B}" type="pres">
      <dgm:prSet presAssocID="{7DFB5D59-A3B9-460E-B2F3-D341031E9E3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FD85F55-7091-447F-80A5-D105B77A5A4B}" type="pres">
      <dgm:prSet presAssocID="{7DFB5D59-A3B9-460E-B2F3-D341031E9E39}" presName="hierChild2" presStyleCnt="0"/>
      <dgm:spPr/>
    </dgm:pt>
    <dgm:pt modelId="{17CD8680-5F5F-4366-9505-3F0BEFA54A82}" type="pres">
      <dgm:prSet presAssocID="{793D072A-83FC-4F88-A6FE-CBF42A204EB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5A004FD-B992-4138-B2D4-6FA3A3A6EC14}" type="pres">
      <dgm:prSet presAssocID="{B98C9DE1-BC1A-4450-A618-7DEE5CA9667C}" presName="hierRoot2" presStyleCnt="0">
        <dgm:presLayoutVars>
          <dgm:hierBranch val="init"/>
        </dgm:presLayoutVars>
      </dgm:prSet>
      <dgm:spPr/>
    </dgm:pt>
    <dgm:pt modelId="{B570B9A0-7A74-4E72-A12B-B53820960D85}" type="pres">
      <dgm:prSet presAssocID="{B98C9DE1-BC1A-4450-A618-7DEE5CA9667C}" presName="rootComposite" presStyleCnt="0"/>
      <dgm:spPr/>
    </dgm:pt>
    <dgm:pt modelId="{6F74B6AE-4111-42DC-82D5-F35DC2F27512}" type="pres">
      <dgm:prSet presAssocID="{B98C9DE1-BC1A-4450-A618-7DEE5CA9667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03F042-9E6B-4E5A-AB81-EF2091F12BF1}" type="pres">
      <dgm:prSet presAssocID="{B98C9DE1-BC1A-4450-A618-7DEE5CA9667C}" presName="rootConnector" presStyleLbl="node2" presStyleIdx="0" presStyleCnt="3"/>
      <dgm:spPr/>
      <dgm:t>
        <a:bodyPr/>
        <a:lstStyle/>
        <a:p>
          <a:endParaRPr lang="ru-RU"/>
        </a:p>
      </dgm:t>
    </dgm:pt>
    <dgm:pt modelId="{AD01C4C4-7FAC-465F-9A74-1662D200C874}" type="pres">
      <dgm:prSet presAssocID="{B98C9DE1-BC1A-4450-A618-7DEE5CA9667C}" presName="hierChild4" presStyleCnt="0"/>
      <dgm:spPr/>
    </dgm:pt>
    <dgm:pt modelId="{F501C360-3CF0-4D6E-8769-1C2523B482C2}" type="pres">
      <dgm:prSet presAssocID="{B98C9DE1-BC1A-4450-A618-7DEE5CA9667C}" presName="hierChild5" presStyleCnt="0"/>
      <dgm:spPr/>
    </dgm:pt>
    <dgm:pt modelId="{BED06154-AC74-45C1-AD3C-94B55EBA0BC9}" type="pres">
      <dgm:prSet presAssocID="{A8DC853A-88C3-4440-B75C-CA23B37DE06F}" presName="Name37" presStyleLbl="parChTrans1D2" presStyleIdx="1" presStyleCnt="3"/>
      <dgm:spPr/>
      <dgm:t>
        <a:bodyPr/>
        <a:lstStyle/>
        <a:p>
          <a:endParaRPr lang="ru-RU"/>
        </a:p>
      </dgm:t>
    </dgm:pt>
    <dgm:pt modelId="{5D22BC92-A362-4360-8F1F-E40E2B6B49EE}" type="pres">
      <dgm:prSet presAssocID="{C9E7973A-2A86-4553-9923-1C782A3CD606}" presName="hierRoot2" presStyleCnt="0">
        <dgm:presLayoutVars>
          <dgm:hierBranch val="init"/>
        </dgm:presLayoutVars>
      </dgm:prSet>
      <dgm:spPr/>
    </dgm:pt>
    <dgm:pt modelId="{F64FB9D7-2A9C-4AEA-AC62-554DB283EE4F}" type="pres">
      <dgm:prSet presAssocID="{C9E7973A-2A86-4553-9923-1C782A3CD606}" presName="rootComposite" presStyleCnt="0"/>
      <dgm:spPr/>
    </dgm:pt>
    <dgm:pt modelId="{DE21A317-6061-47B4-A78C-B932CB04AB7A}" type="pres">
      <dgm:prSet presAssocID="{C9E7973A-2A86-4553-9923-1C782A3CD60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71CCCB-E8B7-42BA-BFBF-80BBE8C712F3}" type="pres">
      <dgm:prSet presAssocID="{C9E7973A-2A86-4553-9923-1C782A3CD606}" presName="rootConnector" presStyleLbl="node2" presStyleIdx="1" presStyleCnt="3"/>
      <dgm:spPr/>
      <dgm:t>
        <a:bodyPr/>
        <a:lstStyle/>
        <a:p>
          <a:endParaRPr lang="ru-RU"/>
        </a:p>
      </dgm:t>
    </dgm:pt>
    <dgm:pt modelId="{AB2F3D7D-A537-404E-AE88-5E7ACB3243DB}" type="pres">
      <dgm:prSet presAssocID="{C9E7973A-2A86-4553-9923-1C782A3CD606}" presName="hierChild4" presStyleCnt="0"/>
      <dgm:spPr/>
    </dgm:pt>
    <dgm:pt modelId="{EC8656D7-3876-402D-BB0D-D48621D9BD4D}" type="pres">
      <dgm:prSet presAssocID="{C9E7973A-2A86-4553-9923-1C782A3CD606}" presName="hierChild5" presStyleCnt="0"/>
      <dgm:spPr/>
    </dgm:pt>
    <dgm:pt modelId="{B401D8C3-DCC5-41EA-BA7D-ECBC5F7A97B5}" type="pres">
      <dgm:prSet presAssocID="{3A00A8C8-8BAC-4C15-8245-47DC2D8AFD6D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EC110BC-37A4-426C-B315-4CC3B648AE98}" type="pres">
      <dgm:prSet presAssocID="{BCA1780B-F647-4787-B7D9-EEDC0881FA05}" presName="hierRoot2" presStyleCnt="0">
        <dgm:presLayoutVars>
          <dgm:hierBranch val="init"/>
        </dgm:presLayoutVars>
      </dgm:prSet>
      <dgm:spPr/>
    </dgm:pt>
    <dgm:pt modelId="{40A65611-57B3-4FE2-9556-C742C33DEFF2}" type="pres">
      <dgm:prSet presAssocID="{BCA1780B-F647-4787-B7D9-EEDC0881FA05}" presName="rootComposite" presStyleCnt="0"/>
      <dgm:spPr/>
    </dgm:pt>
    <dgm:pt modelId="{685A6B47-7F9E-4C69-99E9-4A93D7E1C15D}" type="pres">
      <dgm:prSet presAssocID="{BCA1780B-F647-4787-B7D9-EEDC0881FA0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C6E4B3-8114-4FEA-B861-FBC5596ECFBF}" type="pres">
      <dgm:prSet presAssocID="{BCA1780B-F647-4787-B7D9-EEDC0881FA05}" presName="rootConnector" presStyleLbl="node2" presStyleIdx="2" presStyleCnt="3"/>
      <dgm:spPr/>
      <dgm:t>
        <a:bodyPr/>
        <a:lstStyle/>
        <a:p>
          <a:endParaRPr lang="ru-RU"/>
        </a:p>
      </dgm:t>
    </dgm:pt>
    <dgm:pt modelId="{57637E2D-7223-465E-A612-3B00D688D11F}" type="pres">
      <dgm:prSet presAssocID="{BCA1780B-F647-4787-B7D9-EEDC0881FA05}" presName="hierChild4" presStyleCnt="0"/>
      <dgm:spPr/>
    </dgm:pt>
    <dgm:pt modelId="{C1EEC66A-9353-4982-B7FE-067BEC932800}" type="pres">
      <dgm:prSet presAssocID="{BCA1780B-F647-4787-B7D9-EEDC0881FA05}" presName="hierChild5" presStyleCnt="0"/>
      <dgm:spPr/>
    </dgm:pt>
    <dgm:pt modelId="{06E00E76-E9D3-45E1-9D6F-864371B23EAC}" type="pres">
      <dgm:prSet presAssocID="{7DFB5D59-A3B9-460E-B2F3-D341031E9E39}" presName="hierChild3" presStyleCnt="0"/>
      <dgm:spPr/>
    </dgm:pt>
  </dgm:ptLst>
  <dgm:cxnLst>
    <dgm:cxn modelId="{A32693E5-FD85-44D0-802A-BD69714CDF37}" srcId="{7DFB5D59-A3B9-460E-B2F3-D341031E9E39}" destId="{B98C9DE1-BC1A-4450-A618-7DEE5CA9667C}" srcOrd="0" destOrd="0" parTransId="{793D072A-83FC-4F88-A6FE-CBF42A204EBC}" sibTransId="{8C32A3FA-E45C-4D6F-9270-0C3F6521F7D9}"/>
    <dgm:cxn modelId="{02DC8EC7-7DD7-4899-B1F8-A406F66EF9D8}" srcId="{7DFB5D59-A3B9-460E-B2F3-D341031E9E39}" destId="{BCA1780B-F647-4787-B7D9-EEDC0881FA05}" srcOrd="2" destOrd="0" parTransId="{3A00A8C8-8BAC-4C15-8245-47DC2D8AFD6D}" sibTransId="{B22C148A-F3A5-4892-9105-0383DEACEB3A}"/>
    <dgm:cxn modelId="{CC84AE50-0C69-4CAF-B72E-46FDA0EDBFC1}" type="presOf" srcId="{793D072A-83FC-4F88-A6FE-CBF42A204EBC}" destId="{17CD8680-5F5F-4366-9505-3F0BEFA54A82}" srcOrd="0" destOrd="0" presId="urn:microsoft.com/office/officeart/2005/8/layout/orgChart1"/>
    <dgm:cxn modelId="{808F2B4D-5A5B-4164-920C-7FD36E356C84}" type="presOf" srcId="{3A00A8C8-8BAC-4C15-8245-47DC2D8AFD6D}" destId="{B401D8C3-DCC5-41EA-BA7D-ECBC5F7A97B5}" srcOrd="0" destOrd="0" presId="urn:microsoft.com/office/officeart/2005/8/layout/orgChart1"/>
    <dgm:cxn modelId="{F20F9FF5-8347-4EAE-B34A-C59B49C07352}" type="presOf" srcId="{C9E7973A-2A86-4553-9923-1C782A3CD606}" destId="{DE21A317-6061-47B4-A78C-B932CB04AB7A}" srcOrd="0" destOrd="0" presId="urn:microsoft.com/office/officeart/2005/8/layout/orgChart1"/>
    <dgm:cxn modelId="{D9A040F5-AEEE-447A-B1A6-03587A81ADC0}" type="presOf" srcId="{7DFB5D59-A3B9-460E-B2F3-D341031E9E39}" destId="{45F1FEB6-AD74-4D41-8092-2BAC5A052D1B}" srcOrd="0" destOrd="0" presId="urn:microsoft.com/office/officeart/2005/8/layout/orgChart1"/>
    <dgm:cxn modelId="{8A1A7C0E-4A82-47BA-B784-3390EE5FF883}" srcId="{7DFB5D59-A3B9-460E-B2F3-D341031E9E39}" destId="{C9E7973A-2A86-4553-9923-1C782A3CD606}" srcOrd="1" destOrd="0" parTransId="{A8DC853A-88C3-4440-B75C-CA23B37DE06F}" sibTransId="{2A901746-2148-461B-90CD-9A724D753B77}"/>
    <dgm:cxn modelId="{1E4A8FCD-0B15-412E-8EBA-E3E7B9F260F0}" type="presOf" srcId="{A8DC853A-88C3-4440-B75C-CA23B37DE06F}" destId="{BED06154-AC74-45C1-AD3C-94B55EBA0BC9}" srcOrd="0" destOrd="0" presId="urn:microsoft.com/office/officeart/2005/8/layout/orgChart1"/>
    <dgm:cxn modelId="{DCF01C15-4A2F-4357-B5FA-83EF00232FB0}" srcId="{57F3E4E5-7B4F-42EB-8732-F4DB868FEEA0}" destId="{7DFB5D59-A3B9-460E-B2F3-D341031E9E39}" srcOrd="0" destOrd="0" parTransId="{88DD2DE8-B229-4CC3-B3EA-4EF72D4C4ED0}" sibTransId="{38C9A2E3-B1A3-4518-873A-7460622B5CC5}"/>
    <dgm:cxn modelId="{B7670B36-91B9-45E2-A168-14343A933B8D}" type="presOf" srcId="{BCA1780B-F647-4787-B7D9-EEDC0881FA05}" destId="{685A6B47-7F9E-4C69-99E9-4A93D7E1C15D}" srcOrd="0" destOrd="0" presId="urn:microsoft.com/office/officeart/2005/8/layout/orgChart1"/>
    <dgm:cxn modelId="{8AFD5B99-24AF-421B-8E8E-54CCF42472C6}" type="presOf" srcId="{BCA1780B-F647-4787-B7D9-EEDC0881FA05}" destId="{BAC6E4B3-8114-4FEA-B861-FBC5596ECFBF}" srcOrd="1" destOrd="0" presId="urn:microsoft.com/office/officeart/2005/8/layout/orgChart1"/>
    <dgm:cxn modelId="{43A945A2-94C4-4245-A753-1C470B4E2787}" type="presOf" srcId="{B98C9DE1-BC1A-4450-A618-7DEE5CA9667C}" destId="{F103F042-9E6B-4E5A-AB81-EF2091F12BF1}" srcOrd="1" destOrd="0" presId="urn:microsoft.com/office/officeart/2005/8/layout/orgChart1"/>
    <dgm:cxn modelId="{8B5841DC-076D-4B95-B1E1-71775F552A65}" type="presOf" srcId="{C9E7973A-2A86-4553-9923-1C782A3CD606}" destId="{A271CCCB-E8B7-42BA-BFBF-80BBE8C712F3}" srcOrd="1" destOrd="0" presId="urn:microsoft.com/office/officeart/2005/8/layout/orgChart1"/>
    <dgm:cxn modelId="{C01BECE5-C7EE-47CB-B70F-60865C6E12AF}" type="presOf" srcId="{57F3E4E5-7B4F-42EB-8732-F4DB868FEEA0}" destId="{EBB45E74-0CCD-4671-972F-08EB2743D77C}" srcOrd="0" destOrd="0" presId="urn:microsoft.com/office/officeart/2005/8/layout/orgChart1"/>
    <dgm:cxn modelId="{821AA0C0-B6C4-4350-8625-0EB35210BDF5}" type="presOf" srcId="{7DFB5D59-A3B9-460E-B2F3-D341031E9E39}" destId="{BBBA90E4-9169-428D-8B85-5152D7EAD93B}" srcOrd="1" destOrd="0" presId="urn:microsoft.com/office/officeart/2005/8/layout/orgChart1"/>
    <dgm:cxn modelId="{D470451A-9F0B-40B5-B188-47715DE9C3B9}" type="presOf" srcId="{B98C9DE1-BC1A-4450-A618-7DEE5CA9667C}" destId="{6F74B6AE-4111-42DC-82D5-F35DC2F27512}" srcOrd="0" destOrd="0" presId="urn:microsoft.com/office/officeart/2005/8/layout/orgChart1"/>
    <dgm:cxn modelId="{9B5F918F-526C-41A3-9FB4-66313F03A2D0}" type="presParOf" srcId="{EBB45E74-0CCD-4671-972F-08EB2743D77C}" destId="{D0E1C4FD-D213-45F2-BC48-701724933EE9}" srcOrd="0" destOrd="0" presId="urn:microsoft.com/office/officeart/2005/8/layout/orgChart1"/>
    <dgm:cxn modelId="{9561FF93-00BD-4261-A112-4545EC9A1F82}" type="presParOf" srcId="{D0E1C4FD-D213-45F2-BC48-701724933EE9}" destId="{7D8E6BE1-9F2F-4787-AD8A-B8AB1C4F0BCC}" srcOrd="0" destOrd="0" presId="urn:microsoft.com/office/officeart/2005/8/layout/orgChart1"/>
    <dgm:cxn modelId="{915D772D-B020-4361-8D6B-973B3D8A77E9}" type="presParOf" srcId="{7D8E6BE1-9F2F-4787-AD8A-B8AB1C4F0BCC}" destId="{45F1FEB6-AD74-4D41-8092-2BAC5A052D1B}" srcOrd="0" destOrd="0" presId="urn:microsoft.com/office/officeart/2005/8/layout/orgChart1"/>
    <dgm:cxn modelId="{80848A35-B09E-4D87-BFB1-8551A06CF2BC}" type="presParOf" srcId="{7D8E6BE1-9F2F-4787-AD8A-B8AB1C4F0BCC}" destId="{BBBA90E4-9169-428D-8B85-5152D7EAD93B}" srcOrd="1" destOrd="0" presId="urn:microsoft.com/office/officeart/2005/8/layout/orgChart1"/>
    <dgm:cxn modelId="{7E389893-5635-43D3-AC30-284055B2D092}" type="presParOf" srcId="{D0E1C4FD-D213-45F2-BC48-701724933EE9}" destId="{3FD85F55-7091-447F-80A5-D105B77A5A4B}" srcOrd="1" destOrd="0" presId="urn:microsoft.com/office/officeart/2005/8/layout/orgChart1"/>
    <dgm:cxn modelId="{CE52B94C-C5AF-4E36-8C18-4C55333B69B9}" type="presParOf" srcId="{3FD85F55-7091-447F-80A5-D105B77A5A4B}" destId="{17CD8680-5F5F-4366-9505-3F0BEFA54A82}" srcOrd="0" destOrd="0" presId="urn:microsoft.com/office/officeart/2005/8/layout/orgChart1"/>
    <dgm:cxn modelId="{9FB60E1E-FBD2-42CE-812A-B9920211CC61}" type="presParOf" srcId="{3FD85F55-7091-447F-80A5-D105B77A5A4B}" destId="{85A004FD-B992-4138-B2D4-6FA3A3A6EC14}" srcOrd="1" destOrd="0" presId="urn:microsoft.com/office/officeart/2005/8/layout/orgChart1"/>
    <dgm:cxn modelId="{CE7EBFC5-C3DF-4739-BBC1-A3FEC11C7102}" type="presParOf" srcId="{85A004FD-B992-4138-B2D4-6FA3A3A6EC14}" destId="{B570B9A0-7A74-4E72-A12B-B53820960D85}" srcOrd="0" destOrd="0" presId="urn:microsoft.com/office/officeart/2005/8/layout/orgChart1"/>
    <dgm:cxn modelId="{134E6BD4-CFBF-4928-85E6-5DA011C9EE73}" type="presParOf" srcId="{B570B9A0-7A74-4E72-A12B-B53820960D85}" destId="{6F74B6AE-4111-42DC-82D5-F35DC2F27512}" srcOrd="0" destOrd="0" presId="urn:microsoft.com/office/officeart/2005/8/layout/orgChart1"/>
    <dgm:cxn modelId="{B31DFE95-C2BE-4637-AB1F-F2B3854D5F0C}" type="presParOf" srcId="{B570B9A0-7A74-4E72-A12B-B53820960D85}" destId="{F103F042-9E6B-4E5A-AB81-EF2091F12BF1}" srcOrd="1" destOrd="0" presId="urn:microsoft.com/office/officeart/2005/8/layout/orgChart1"/>
    <dgm:cxn modelId="{99107407-A05D-410F-AE09-D207DBC65F82}" type="presParOf" srcId="{85A004FD-B992-4138-B2D4-6FA3A3A6EC14}" destId="{AD01C4C4-7FAC-465F-9A74-1662D200C874}" srcOrd="1" destOrd="0" presId="urn:microsoft.com/office/officeart/2005/8/layout/orgChart1"/>
    <dgm:cxn modelId="{3B0C6E09-CC66-48A5-B0C2-4184930E32B8}" type="presParOf" srcId="{85A004FD-B992-4138-B2D4-6FA3A3A6EC14}" destId="{F501C360-3CF0-4D6E-8769-1C2523B482C2}" srcOrd="2" destOrd="0" presId="urn:microsoft.com/office/officeart/2005/8/layout/orgChart1"/>
    <dgm:cxn modelId="{0B468DA9-71F6-4298-A7EC-0D98C31DEE48}" type="presParOf" srcId="{3FD85F55-7091-447F-80A5-D105B77A5A4B}" destId="{BED06154-AC74-45C1-AD3C-94B55EBA0BC9}" srcOrd="2" destOrd="0" presId="urn:microsoft.com/office/officeart/2005/8/layout/orgChart1"/>
    <dgm:cxn modelId="{08EB1E32-BA15-40FF-A9C7-7C42D0667204}" type="presParOf" srcId="{3FD85F55-7091-447F-80A5-D105B77A5A4B}" destId="{5D22BC92-A362-4360-8F1F-E40E2B6B49EE}" srcOrd="3" destOrd="0" presId="urn:microsoft.com/office/officeart/2005/8/layout/orgChart1"/>
    <dgm:cxn modelId="{FA865F78-5DED-43CA-A976-906A8124DDEB}" type="presParOf" srcId="{5D22BC92-A362-4360-8F1F-E40E2B6B49EE}" destId="{F64FB9D7-2A9C-4AEA-AC62-554DB283EE4F}" srcOrd="0" destOrd="0" presId="urn:microsoft.com/office/officeart/2005/8/layout/orgChart1"/>
    <dgm:cxn modelId="{807C1AEA-1CA9-4A6A-912D-7459E0FB994C}" type="presParOf" srcId="{F64FB9D7-2A9C-4AEA-AC62-554DB283EE4F}" destId="{DE21A317-6061-47B4-A78C-B932CB04AB7A}" srcOrd="0" destOrd="0" presId="urn:microsoft.com/office/officeart/2005/8/layout/orgChart1"/>
    <dgm:cxn modelId="{B8651C61-F4E9-42F3-9A9D-1863C77CD6FC}" type="presParOf" srcId="{F64FB9D7-2A9C-4AEA-AC62-554DB283EE4F}" destId="{A271CCCB-E8B7-42BA-BFBF-80BBE8C712F3}" srcOrd="1" destOrd="0" presId="urn:microsoft.com/office/officeart/2005/8/layout/orgChart1"/>
    <dgm:cxn modelId="{B83F0F5F-5EF9-4BE8-BFD1-336F6C843AAC}" type="presParOf" srcId="{5D22BC92-A362-4360-8F1F-E40E2B6B49EE}" destId="{AB2F3D7D-A537-404E-AE88-5E7ACB3243DB}" srcOrd="1" destOrd="0" presId="urn:microsoft.com/office/officeart/2005/8/layout/orgChart1"/>
    <dgm:cxn modelId="{07A05EE8-3076-401E-AD7A-5428BC675830}" type="presParOf" srcId="{5D22BC92-A362-4360-8F1F-E40E2B6B49EE}" destId="{EC8656D7-3876-402D-BB0D-D48621D9BD4D}" srcOrd="2" destOrd="0" presId="urn:microsoft.com/office/officeart/2005/8/layout/orgChart1"/>
    <dgm:cxn modelId="{5EF46A91-F6A1-44F7-9A79-AAAA73B8E239}" type="presParOf" srcId="{3FD85F55-7091-447F-80A5-D105B77A5A4B}" destId="{B401D8C3-DCC5-41EA-BA7D-ECBC5F7A97B5}" srcOrd="4" destOrd="0" presId="urn:microsoft.com/office/officeart/2005/8/layout/orgChart1"/>
    <dgm:cxn modelId="{D351A56A-1B96-48D8-B957-4B52194FCE7F}" type="presParOf" srcId="{3FD85F55-7091-447F-80A5-D105B77A5A4B}" destId="{DEC110BC-37A4-426C-B315-4CC3B648AE98}" srcOrd="5" destOrd="0" presId="urn:microsoft.com/office/officeart/2005/8/layout/orgChart1"/>
    <dgm:cxn modelId="{434BC2EB-B473-4FD9-A9AD-1DC226C93E40}" type="presParOf" srcId="{DEC110BC-37A4-426C-B315-4CC3B648AE98}" destId="{40A65611-57B3-4FE2-9556-C742C33DEFF2}" srcOrd="0" destOrd="0" presId="urn:microsoft.com/office/officeart/2005/8/layout/orgChart1"/>
    <dgm:cxn modelId="{C0007DD9-35F1-4027-A8FF-CF778825BA95}" type="presParOf" srcId="{40A65611-57B3-4FE2-9556-C742C33DEFF2}" destId="{685A6B47-7F9E-4C69-99E9-4A93D7E1C15D}" srcOrd="0" destOrd="0" presId="urn:microsoft.com/office/officeart/2005/8/layout/orgChart1"/>
    <dgm:cxn modelId="{5FD779DE-69A3-415B-86AF-543AB5B448DA}" type="presParOf" srcId="{40A65611-57B3-4FE2-9556-C742C33DEFF2}" destId="{BAC6E4B3-8114-4FEA-B861-FBC5596ECFBF}" srcOrd="1" destOrd="0" presId="urn:microsoft.com/office/officeart/2005/8/layout/orgChart1"/>
    <dgm:cxn modelId="{FD2C5622-B04E-4F7B-A576-83A28313D62F}" type="presParOf" srcId="{DEC110BC-37A4-426C-B315-4CC3B648AE98}" destId="{57637E2D-7223-465E-A612-3B00D688D11F}" srcOrd="1" destOrd="0" presId="urn:microsoft.com/office/officeart/2005/8/layout/orgChart1"/>
    <dgm:cxn modelId="{AC7D37DF-A018-4E01-AC69-9363494F336E}" type="presParOf" srcId="{DEC110BC-37A4-426C-B315-4CC3B648AE98}" destId="{C1EEC66A-9353-4982-B7FE-067BEC932800}" srcOrd="2" destOrd="0" presId="urn:microsoft.com/office/officeart/2005/8/layout/orgChart1"/>
    <dgm:cxn modelId="{B638B8B7-A4DC-4755-B713-8BDC4FCBBDEE}" type="presParOf" srcId="{D0E1C4FD-D213-45F2-BC48-701724933EE9}" destId="{06E00E76-E9D3-45E1-9D6F-864371B23EA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01D8C3-DCC5-41EA-BA7D-ECBC5F7A97B5}">
      <dsp:nvSpPr>
        <dsp:cNvPr id="0" name=""/>
        <dsp:cNvSpPr/>
      </dsp:nvSpPr>
      <dsp:spPr>
        <a:xfrm>
          <a:off x="4114799" y="2760456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-40000"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BED06154-AC74-45C1-AD3C-94B55EBA0BC9}">
      <dsp:nvSpPr>
        <dsp:cNvPr id="0" name=""/>
        <dsp:cNvSpPr/>
      </dsp:nvSpPr>
      <dsp:spPr>
        <a:xfrm>
          <a:off x="4069079" y="2760456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-40000"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17CD8680-5F5F-4366-9505-3F0BEFA54A82}">
      <dsp:nvSpPr>
        <dsp:cNvPr id="0" name=""/>
        <dsp:cNvSpPr/>
      </dsp:nvSpPr>
      <dsp:spPr>
        <a:xfrm>
          <a:off x="1203548" y="2760456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-40000"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45F1FEB6-AD74-4D41-8092-2BAC5A052D1B}">
      <dsp:nvSpPr>
        <dsp:cNvPr id="0" name=""/>
        <dsp:cNvSpPr/>
      </dsp:nvSpPr>
      <dsp:spPr>
        <a:xfrm>
          <a:off x="2911803" y="1557459"/>
          <a:ext cx="2405992" cy="1202996"/>
        </a:xfrm>
        <a:prstGeom prst="rect">
          <a:avLst/>
        </a:prstGeom>
        <a:gradFill rotWithShape="1">
          <a:gsLst>
            <a:gs pos="0">
              <a:schemeClr val="accent2">
                <a:tint val="60000"/>
                <a:satMod val="160000"/>
              </a:schemeClr>
            </a:gs>
            <a:gs pos="46000">
              <a:schemeClr val="accent2">
                <a:tint val="86000"/>
                <a:satMod val="160000"/>
              </a:schemeClr>
            </a:gs>
            <a:gs pos="100000">
              <a:schemeClr val="accent2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extrusionH="381000"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000" b="1" kern="1200" dirty="0" smtClean="0">
              <a:solidFill>
                <a:srgbClr val="FFFF00"/>
              </a:solidFill>
            </a:rPr>
            <a:t>Ылғалдаудың немесе булаудың көп тараған тәсілдері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2911803" y="1557459"/>
        <a:ext cx="2405992" cy="1202996"/>
      </dsp:txXfrm>
    </dsp:sp>
    <dsp:sp modelId="{6F74B6AE-4111-42DC-82D5-F35DC2F27512}">
      <dsp:nvSpPr>
        <dsp:cNvPr id="0" name=""/>
        <dsp:cNvSpPr/>
      </dsp:nvSpPr>
      <dsp:spPr>
        <a:xfrm>
          <a:off x="552" y="3265714"/>
          <a:ext cx="2405992" cy="1202996"/>
        </a:xfrm>
        <a:prstGeom prst="rect">
          <a:avLst/>
        </a:prstGeom>
        <a:gradFill rotWithShape="1">
          <a:gsLst>
            <a:gs pos="0">
              <a:schemeClr val="accent2">
                <a:tint val="60000"/>
                <a:satMod val="160000"/>
              </a:schemeClr>
            </a:gs>
            <a:gs pos="46000">
              <a:schemeClr val="accent2">
                <a:tint val="86000"/>
                <a:satMod val="160000"/>
              </a:schemeClr>
            </a:gs>
            <a:gs pos="100000">
              <a:schemeClr val="accent2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extrusionH="381000"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000" b="1" kern="1200" dirty="0" smtClean="0">
              <a:solidFill>
                <a:srgbClr val="FFFF00"/>
              </a:solidFill>
            </a:rPr>
            <a:t>Булау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552" y="3265714"/>
        <a:ext cx="2405992" cy="1202996"/>
      </dsp:txXfrm>
    </dsp:sp>
    <dsp:sp modelId="{DE21A317-6061-47B4-A78C-B932CB04AB7A}">
      <dsp:nvSpPr>
        <dsp:cNvPr id="0" name=""/>
        <dsp:cNvSpPr/>
      </dsp:nvSpPr>
      <dsp:spPr>
        <a:xfrm>
          <a:off x="2911803" y="3265714"/>
          <a:ext cx="2405992" cy="1202996"/>
        </a:xfrm>
        <a:prstGeom prst="rect">
          <a:avLst/>
        </a:prstGeom>
        <a:gradFill rotWithShape="1">
          <a:gsLst>
            <a:gs pos="0">
              <a:schemeClr val="accent2">
                <a:tint val="60000"/>
                <a:satMod val="160000"/>
              </a:schemeClr>
            </a:gs>
            <a:gs pos="46000">
              <a:schemeClr val="accent2">
                <a:tint val="86000"/>
                <a:satMod val="160000"/>
              </a:schemeClr>
            </a:gs>
            <a:gs pos="100000">
              <a:schemeClr val="accent2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extrusionH="381000"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000" b="1" kern="1200" dirty="0" smtClean="0">
              <a:solidFill>
                <a:srgbClr val="FFFF00"/>
              </a:solidFill>
            </a:rPr>
            <a:t>Кептіру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2911803" y="3265714"/>
        <a:ext cx="2405992" cy="1202996"/>
      </dsp:txXfrm>
    </dsp:sp>
    <dsp:sp modelId="{685A6B47-7F9E-4C69-99E9-4A93D7E1C15D}">
      <dsp:nvSpPr>
        <dsp:cNvPr id="0" name=""/>
        <dsp:cNvSpPr/>
      </dsp:nvSpPr>
      <dsp:spPr>
        <a:xfrm>
          <a:off x="5823054" y="3265714"/>
          <a:ext cx="2405992" cy="1202996"/>
        </a:xfrm>
        <a:prstGeom prst="rect">
          <a:avLst/>
        </a:prstGeom>
        <a:gradFill rotWithShape="1">
          <a:gsLst>
            <a:gs pos="0">
              <a:schemeClr val="accent2">
                <a:tint val="60000"/>
                <a:satMod val="160000"/>
              </a:schemeClr>
            </a:gs>
            <a:gs pos="46000">
              <a:schemeClr val="accent2">
                <a:tint val="86000"/>
                <a:satMod val="160000"/>
              </a:schemeClr>
            </a:gs>
            <a:gs pos="100000">
              <a:schemeClr val="accent2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extrusionH="381000"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000" b="1" kern="1200" dirty="0" smtClean="0">
              <a:solidFill>
                <a:srgbClr val="FFFF00"/>
              </a:solidFill>
            </a:rPr>
            <a:t>Дәнді суыту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5823054" y="3265714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hidden">
          <a:xfrm>
            <a:off x="2895600" y="0"/>
            <a:ext cx="33528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133600" y="473075"/>
            <a:ext cx="4878388" cy="3490913"/>
            <a:chOff x="1344" y="298"/>
            <a:chExt cx="3073" cy="2199"/>
          </a:xfrm>
        </p:grpSpPr>
        <p:sp>
          <p:nvSpPr>
            <p:cNvPr id="18436" name="Freeform 4"/>
            <p:cNvSpPr>
              <a:spLocks/>
            </p:cNvSpPr>
            <p:nvPr/>
          </p:nvSpPr>
          <p:spPr bwMode="auto">
            <a:xfrm>
              <a:off x="1344" y="1035"/>
              <a:ext cx="1019" cy="907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0" y="906"/>
                </a:cxn>
                <a:cxn ang="0">
                  <a:pos x="1014" y="283"/>
                </a:cxn>
                <a:cxn ang="0">
                  <a:pos x="1018" y="307"/>
                </a:cxn>
                <a:cxn ang="0">
                  <a:pos x="869" y="0"/>
                </a:cxn>
                <a:cxn ang="0">
                  <a:pos x="0" y="566"/>
                </a:cxn>
              </a:cxnLst>
              <a:rect l="0" t="0" r="r" b="b"/>
              <a:pathLst>
                <a:path w="1019" h="907">
                  <a:moveTo>
                    <a:pt x="0" y="566"/>
                  </a:moveTo>
                  <a:lnTo>
                    <a:pt x="0" y="906"/>
                  </a:lnTo>
                  <a:lnTo>
                    <a:pt x="1014" y="283"/>
                  </a:lnTo>
                  <a:lnTo>
                    <a:pt x="1018" y="307"/>
                  </a:lnTo>
                  <a:lnTo>
                    <a:pt x="869" y="0"/>
                  </a:lnTo>
                  <a:lnTo>
                    <a:pt x="0" y="566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437" name="Freeform 5"/>
            <p:cNvSpPr>
              <a:spLocks/>
            </p:cNvSpPr>
            <p:nvPr/>
          </p:nvSpPr>
          <p:spPr bwMode="auto">
            <a:xfrm>
              <a:off x="3398" y="1035"/>
              <a:ext cx="1019" cy="907"/>
            </a:xfrm>
            <a:custGeom>
              <a:avLst/>
              <a:gdLst/>
              <a:ahLst/>
              <a:cxnLst>
                <a:cxn ang="0">
                  <a:pos x="1018" y="566"/>
                </a:cxn>
                <a:cxn ang="0">
                  <a:pos x="1018" y="906"/>
                </a:cxn>
                <a:cxn ang="0">
                  <a:pos x="3" y="283"/>
                </a:cxn>
                <a:cxn ang="0">
                  <a:pos x="0" y="307"/>
                </a:cxn>
                <a:cxn ang="0">
                  <a:pos x="148" y="0"/>
                </a:cxn>
                <a:cxn ang="0">
                  <a:pos x="1018" y="566"/>
                </a:cxn>
              </a:cxnLst>
              <a:rect l="0" t="0" r="r" b="b"/>
              <a:pathLst>
                <a:path w="1019" h="907">
                  <a:moveTo>
                    <a:pt x="1018" y="566"/>
                  </a:moveTo>
                  <a:lnTo>
                    <a:pt x="1018" y="906"/>
                  </a:lnTo>
                  <a:lnTo>
                    <a:pt x="3" y="283"/>
                  </a:lnTo>
                  <a:lnTo>
                    <a:pt x="0" y="307"/>
                  </a:lnTo>
                  <a:lnTo>
                    <a:pt x="148" y="0"/>
                  </a:lnTo>
                  <a:lnTo>
                    <a:pt x="1018" y="566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571" y="298"/>
              <a:ext cx="2632" cy="2199"/>
              <a:chOff x="1571" y="298"/>
              <a:chExt cx="2632" cy="2199"/>
            </a:xfrm>
          </p:grpSpPr>
          <p:sp>
            <p:nvSpPr>
              <p:cNvPr id="18439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71" y="298"/>
                <a:ext cx="2631" cy="2198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0" name="Freeform 8"/>
              <p:cNvSpPr>
                <a:spLocks/>
              </p:cNvSpPr>
              <p:nvPr/>
            </p:nvSpPr>
            <p:spPr bwMode="auto">
              <a:xfrm>
                <a:off x="1571" y="298"/>
                <a:ext cx="1316" cy="2199"/>
              </a:xfrm>
              <a:custGeom>
                <a:avLst/>
                <a:gdLst/>
                <a:ahLst/>
                <a:cxnLst>
                  <a:cxn ang="0">
                    <a:pos x="1315" y="2198"/>
                  </a:cxn>
                  <a:cxn ang="0">
                    <a:pos x="1315" y="1815"/>
                  </a:cxn>
                  <a:cxn ang="0">
                    <a:pos x="409" y="214"/>
                  </a:cxn>
                  <a:cxn ang="0">
                    <a:pos x="0" y="0"/>
                  </a:cxn>
                  <a:cxn ang="0">
                    <a:pos x="1315" y="2198"/>
                  </a:cxn>
                </a:cxnLst>
                <a:rect l="0" t="0" r="r" b="b"/>
                <a:pathLst>
                  <a:path w="1316" h="2199">
                    <a:moveTo>
                      <a:pt x="1315" y="2198"/>
                    </a:moveTo>
                    <a:lnTo>
                      <a:pt x="1315" y="1815"/>
                    </a:lnTo>
                    <a:lnTo>
                      <a:pt x="409" y="214"/>
                    </a:lnTo>
                    <a:lnTo>
                      <a:pt x="0" y="0"/>
                    </a:lnTo>
                    <a:lnTo>
                      <a:pt x="1315" y="2198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1" name="Freeform 9"/>
              <p:cNvSpPr>
                <a:spLocks/>
              </p:cNvSpPr>
              <p:nvPr/>
            </p:nvSpPr>
            <p:spPr bwMode="auto">
              <a:xfrm>
                <a:off x="1571" y="298"/>
                <a:ext cx="2632" cy="2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09" y="216"/>
                  </a:cxn>
                  <a:cxn ang="0">
                    <a:pos x="2279" y="216"/>
                  </a:cxn>
                  <a:cxn ang="0">
                    <a:pos x="2631" y="0"/>
                  </a:cxn>
                  <a:cxn ang="0">
                    <a:pos x="0" y="0"/>
                  </a:cxn>
                </a:cxnLst>
                <a:rect l="0" t="0" r="r" b="b"/>
                <a:pathLst>
                  <a:path w="2632" h="217">
                    <a:moveTo>
                      <a:pt x="0" y="0"/>
                    </a:moveTo>
                    <a:lnTo>
                      <a:pt x="409" y="216"/>
                    </a:lnTo>
                    <a:lnTo>
                      <a:pt x="2279" y="216"/>
                    </a:lnTo>
                    <a:lnTo>
                      <a:pt x="2631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2" name="Freeform 10"/>
              <p:cNvSpPr>
                <a:spLocks/>
              </p:cNvSpPr>
              <p:nvPr/>
            </p:nvSpPr>
            <p:spPr bwMode="auto">
              <a:xfrm>
                <a:off x="2886" y="298"/>
                <a:ext cx="1317" cy="2199"/>
              </a:xfrm>
              <a:custGeom>
                <a:avLst/>
                <a:gdLst/>
                <a:ahLst/>
                <a:cxnLst>
                  <a:cxn ang="0">
                    <a:pos x="0" y="2198"/>
                  </a:cxn>
                  <a:cxn ang="0">
                    <a:pos x="0" y="1815"/>
                  </a:cxn>
                  <a:cxn ang="0">
                    <a:pos x="906" y="214"/>
                  </a:cxn>
                  <a:cxn ang="0">
                    <a:pos x="1316" y="0"/>
                  </a:cxn>
                  <a:cxn ang="0">
                    <a:pos x="0" y="2198"/>
                  </a:cxn>
                </a:cxnLst>
                <a:rect l="0" t="0" r="r" b="b"/>
                <a:pathLst>
                  <a:path w="1317" h="2199">
                    <a:moveTo>
                      <a:pt x="0" y="2198"/>
                    </a:moveTo>
                    <a:lnTo>
                      <a:pt x="0" y="1815"/>
                    </a:lnTo>
                    <a:lnTo>
                      <a:pt x="906" y="214"/>
                    </a:lnTo>
                    <a:lnTo>
                      <a:pt x="1316" y="0"/>
                    </a:lnTo>
                    <a:lnTo>
                      <a:pt x="0" y="2198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443" name="Rectangle 11"/>
            <p:cNvSpPr>
              <a:spLocks noChangeArrowheads="1"/>
            </p:cNvSpPr>
            <p:nvPr/>
          </p:nvSpPr>
          <p:spPr bwMode="auto">
            <a:xfrm>
              <a:off x="1344" y="1631"/>
              <a:ext cx="3069" cy="31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4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862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410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446" name="Rectangle 14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44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619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43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228600"/>
            <a:ext cx="2081212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61988" y="228600"/>
            <a:ext cx="60960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hidden">
          <a:xfrm>
            <a:off x="0" y="0"/>
            <a:ext cx="17526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74650"/>
            <a:ext cx="1525588" cy="1227138"/>
            <a:chOff x="96" y="236"/>
            <a:chExt cx="961" cy="773"/>
          </a:xfrm>
        </p:grpSpPr>
        <p:sp>
          <p:nvSpPr>
            <p:cNvPr id="17412" name="Freeform 4"/>
            <p:cNvSpPr>
              <a:spLocks/>
            </p:cNvSpPr>
            <p:nvPr/>
          </p:nvSpPr>
          <p:spPr bwMode="auto">
            <a:xfrm>
              <a:off x="738" y="495"/>
              <a:ext cx="319" cy="319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318"/>
                </a:cxn>
                <a:cxn ang="0">
                  <a:pos x="1" y="99"/>
                </a:cxn>
                <a:cxn ang="0">
                  <a:pos x="0" y="108"/>
                </a:cxn>
                <a:cxn ang="0">
                  <a:pos x="46" y="0"/>
                </a:cxn>
                <a:cxn ang="0">
                  <a:pos x="318" y="198"/>
                </a:cxn>
              </a:cxnLst>
              <a:rect l="0" t="0" r="r" b="b"/>
              <a:pathLst>
                <a:path w="319" h="319">
                  <a:moveTo>
                    <a:pt x="318" y="198"/>
                  </a:moveTo>
                  <a:lnTo>
                    <a:pt x="318" y="318"/>
                  </a:lnTo>
                  <a:lnTo>
                    <a:pt x="1" y="99"/>
                  </a:lnTo>
                  <a:lnTo>
                    <a:pt x="0" y="108"/>
                  </a:lnTo>
                  <a:lnTo>
                    <a:pt x="46" y="0"/>
                  </a:lnTo>
                  <a:lnTo>
                    <a:pt x="318" y="198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13" name="Freeform 5"/>
            <p:cNvSpPr>
              <a:spLocks/>
            </p:cNvSpPr>
            <p:nvPr/>
          </p:nvSpPr>
          <p:spPr bwMode="auto">
            <a:xfrm>
              <a:off x="96" y="495"/>
              <a:ext cx="319" cy="319"/>
            </a:xfrm>
            <a:custGeom>
              <a:avLst/>
              <a:gdLst/>
              <a:ahLst/>
              <a:cxnLst>
                <a:cxn ang="0">
                  <a:pos x="0" y="198"/>
                </a:cxn>
                <a:cxn ang="0">
                  <a:pos x="0" y="318"/>
                </a:cxn>
                <a:cxn ang="0">
                  <a:pos x="316" y="99"/>
                </a:cxn>
                <a:cxn ang="0">
                  <a:pos x="318" y="108"/>
                </a:cxn>
                <a:cxn ang="0">
                  <a:pos x="271" y="0"/>
                </a:cxn>
                <a:cxn ang="0">
                  <a:pos x="0" y="198"/>
                </a:cxn>
              </a:cxnLst>
              <a:rect l="0" t="0" r="r" b="b"/>
              <a:pathLst>
                <a:path w="319" h="319">
                  <a:moveTo>
                    <a:pt x="0" y="198"/>
                  </a:moveTo>
                  <a:lnTo>
                    <a:pt x="0" y="318"/>
                  </a:lnTo>
                  <a:lnTo>
                    <a:pt x="316" y="99"/>
                  </a:lnTo>
                  <a:lnTo>
                    <a:pt x="318" y="108"/>
                  </a:lnTo>
                  <a:lnTo>
                    <a:pt x="271" y="0"/>
                  </a:lnTo>
                  <a:lnTo>
                    <a:pt x="0" y="198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52" y="236"/>
              <a:ext cx="823" cy="773"/>
              <a:chOff x="152" y="236"/>
              <a:chExt cx="823" cy="773"/>
            </a:xfrm>
          </p:grpSpPr>
          <p:sp>
            <p:nvSpPr>
              <p:cNvPr id="17415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2" y="236"/>
                <a:ext cx="822" cy="772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13" cstate="print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6" name="Freeform 8"/>
              <p:cNvSpPr>
                <a:spLocks/>
              </p:cNvSpPr>
              <p:nvPr/>
            </p:nvSpPr>
            <p:spPr bwMode="auto">
              <a:xfrm>
                <a:off x="152" y="236"/>
                <a:ext cx="412" cy="773"/>
              </a:xfrm>
              <a:custGeom>
                <a:avLst/>
                <a:gdLst/>
                <a:ahLst/>
                <a:cxnLst>
                  <a:cxn ang="0">
                    <a:pos x="411" y="772"/>
                  </a:cxn>
                  <a:cxn ang="0">
                    <a:pos x="411" y="637"/>
                  </a:cxn>
                  <a:cxn ang="0">
                    <a:pos x="127" y="75"/>
                  </a:cxn>
                  <a:cxn ang="0">
                    <a:pos x="0" y="0"/>
                  </a:cxn>
                  <a:cxn ang="0">
                    <a:pos x="411" y="772"/>
                  </a:cxn>
                </a:cxnLst>
                <a:rect l="0" t="0" r="r" b="b"/>
                <a:pathLst>
                  <a:path w="412" h="773">
                    <a:moveTo>
                      <a:pt x="411" y="772"/>
                    </a:moveTo>
                    <a:lnTo>
                      <a:pt x="411" y="637"/>
                    </a:lnTo>
                    <a:lnTo>
                      <a:pt x="127" y="75"/>
                    </a:lnTo>
                    <a:lnTo>
                      <a:pt x="0" y="0"/>
                    </a:lnTo>
                    <a:lnTo>
                      <a:pt x="411" y="772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7" name="Freeform 9"/>
              <p:cNvSpPr>
                <a:spLocks/>
              </p:cNvSpPr>
              <p:nvPr/>
            </p:nvSpPr>
            <p:spPr bwMode="auto">
              <a:xfrm>
                <a:off x="152" y="236"/>
                <a:ext cx="823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7" y="76"/>
                  </a:cxn>
                  <a:cxn ang="0">
                    <a:pos x="712" y="76"/>
                  </a:cxn>
                  <a:cxn ang="0">
                    <a:pos x="822" y="0"/>
                  </a:cxn>
                  <a:cxn ang="0">
                    <a:pos x="0" y="0"/>
                  </a:cxn>
                </a:cxnLst>
                <a:rect l="0" t="0" r="r" b="b"/>
                <a:pathLst>
                  <a:path w="823" h="77">
                    <a:moveTo>
                      <a:pt x="0" y="0"/>
                    </a:moveTo>
                    <a:lnTo>
                      <a:pt x="127" y="76"/>
                    </a:lnTo>
                    <a:lnTo>
                      <a:pt x="712" y="76"/>
                    </a:lnTo>
                    <a:lnTo>
                      <a:pt x="82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8" name="Freeform 10"/>
              <p:cNvSpPr>
                <a:spLocks/>
              </p:cNvSpPr>
              <p:nvPr/>
            </p:nvSpPr>
            <p:spPr bwMode="auto">
              <a:xfrm>
                <a:off x="563" y="236"/>
                <a:ext cx="412" cy="773"/>
              </a:xfrm>
              <a:custGeom>
                <a:avLst/>
                <a:gdLst/>
                <a:ahLst/>
                <a:cxnLst>
                  <a:cxn ang="0">
                    <a:pos x="0" y="772"/>
                  </a:cxn>
                  <a:cxn ang="0">
                    <a:pos x="0" y="637"/>
                  </a:cxn>
                  <a:cxn ang="0">
                    <a:pos x="283" y="75"/>
                  </a:cxn>
                  <a:cxn ang="0">
                    <a:pos x="411" y="0"/>
                  </a:cxn>
                  <a:cxn ang="0">
                    <a:pos x="0" y="772"/>
                  </a:cxn>
                </a:cxnLst>
                <a:rect l="0" t="0" r="r" b="b"/>
                <a:pathLst>
                  <a:path w="412" h="773">
                    <a:moveTo>
                      <a:pt x="0" y="772"/>
                    </a:moveTo>
                    <a:lnTo>
                      <a:pt x="0" y="637"/>
                    </a:lnTo>
                    <a:lnTo>
                      <a:pt x="283" y="75"/>
                    </a:lnTo>
                    <a:lnTo>
                      <a:pt x="411" y="0"/>
                    </a:lnTo>
                    <a:lnTo>
                      <a:pt x="0" y="772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19" name="Rectangle 11"/>
            <p:cNvSpPr>
              <a:spLocks noChangeArrowheads="1"/>
            </p:cNvSpPr>
            <p:nvPr/>
          </p:nvSpPr>
          <p:spPr bwMode="auto">
            <a:xfrm>
              <a:off x="96" y="704"/>
              <a:ext cx="959" cy="10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2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5AE93AA0-8DA3-414E-807F-F0F939C91E48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1742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ru-RU"/>
          </a:p>
        </p:txBody>
      </p:sp>
      <p:sp>
        <p:nvSpPr>
          <p:cNvPr id="1742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8D9F8FE3-AB8C-49BB-AA08-9FDEF7625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buChar char="Ú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88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000100" y="2214554"/>
            <a:ext cx="74231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Сұлы</a:t>
            </a:r>
            <a:r>
              <a:rPr lang="ru-RU" sz="5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i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жармасы</a:t>
            </a:r>
            <a:r>
              <a:rPr lang="kk-KZ" sz="5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 </a:t>
            </a:r>
          </a:p>
          <a:p>
            <a:pPr algn="ctr"/>
            <a:r>
              <a:rPr lang="ru-RU" sz="5400" b="1" i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алу</a:t>
            </a:r>
            <a:r>
              <a:rPr lang="ru-RU" sz="5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i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технологиясы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00B0F0"/>
                </a:solidFill>
                <a:effectLst/>
              </a:rPr>
              <a:t>Дәнді</a:t>
            </a:r>
            <a:r>
              <a:rPr lang="ru-RU" b="1" dirty="0" smtClean="0">
                <a:solidFill>
                  <a:srgbClr val="00B0F0"/>
                </a:solidFill>
                <a:effectLst/>
              </a:rPr>
              <a:t> </a:t>
            </a:r>
            <a:r>
              <a:rPr lang="ru-RU" b="1" dirty="0" err="1" smtClean="0">
                <a:solidFill>
                  <a:srgbClr val="00B0F0"/>
                </a:solidFill>
                <a:effectLst/>
              </a:rPr>
              <a:t>ылғалдау</a:t>
            </a:r>
            <a:r>
              <a:rPr lang="ru-RU" b="1" dirty="0" smtClean="0">
                <a:solidFill>
                  <a:srgbClr val="00B0F0"/>
                </a:solidFill>
                <a:effectLst/>
              </a:rPr>
              <a:t> (</a:t>
            </a:r>
            <a:r>
              <a:rPr lang="ru-RU" b="1" dirty="0" err="1" smtClean="0">
                <a:solidFill>
                  <a:srgbClr val="00B0F0"/>
                </a:solidFill>
                <a:effectLst/>
              </a:rPr>
              <a:t>булау</a:t>
            </a:r>
            <a:r>
              <a:rPr lang="ru-RU" b="1" dirty="0" smtClean="0">
                <a:solidFill>
                  <a:srgbClr val="00B0F0"/>
                </a:solidFill>
                <a:effectLst/>
              </a:rPr>
              <a:t>) </a:t>
            </a:r>
            <a:endParaRPr lang="ru-RU" b="1" dirty="0">
              <a:solidFill>
                <a:srgbClr val="00B0F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Сұлы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дәнін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ылғалдау</a:t>
            </a:r>
            <a:r>
              <a:rPr lang="ru-RU" dirty="0" smtClean="0">
                <a:solidFill>
                  <a:srgbClr val="FFFF00"/>
                </a:solidFill>
              </a:rPr>
              <a:t> (</a:t>
            </a:r>
            <a:r>
              <a:rPr lang="ru-RU" dirty="0" err="1" smtClean="0">
                <a:solidFill>
                  <a:srgbClr val="FFFF00"/>
                </a:solidFill>
              </a:rPr>
              <a:t>булау</a:t>
            </a:r>
            <a:r>
              <a:rPr lang="ru-RU" dirty="0" smtClean="0">
                <a:solidFill>
                  <a:srgbClr val="FFFF00"/>
                </a:solidFill>
              </a:rPr>
              <a:t>), </a:t>
            </a:r>
            <a:r>
              <a:rPr lang="ru-RU" dirty="0" err="1" smtClean="0">
                <a:solidFill>
                  <a:srgbClr val="FFFF00"/>
                </a:solidFill>
              </a:rPr>
              <a:t>оның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технологиялык</a:t>
            </a:r>
            <a:r>
              <a:rPr lang="kk-KZ" dirty="0" smtClean="0">
                <a:solidFill>
                  <a:srgbClr val="FFFF00"/>
                </a:solidFill>
              </a:rPr>
              <a:t>қ </a:t>
            </a:r>
            <a:r>
              <a:rPr lang="ru-RU" dirty="0" err="1" smtClean="0">
                <a:solidFill>
                  <a:srgbClr val="FFFF00"/>
                </a:solidFill>
              </a:rPr>
              <a:t>қасиеттерін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жақсарт</a:t>
            </a:r>
            <a:r>
              <a:rPr lang="kk-KZ" dirty="0" smtClean="0">
                <a:solidFill>
                  <a:srgbClr val="FFFF00"/>
                </a:solidFill>
              </a:rPr>
              <a:t>ып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ащы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д</a:t>
            </a:r>
            <a:r>
              <a:rPr lang="kk-KZ" dirty="0" smtClean="0">
                <a:solidFill>
                  <a:srgbClr val="FFFF00"/>
                </a:solidFill>
              </a:rPr>
              <a:t>ә</a:t>
            </a:r>
            <a:r>
              <a:rPr lang="ru-RU" dirty="0" err="1" smtClean="0">
                <a:solidFill>
                  <a:srgbClr val="FFFF00"/>
                </a:solidFill>
              </a:rPr>
              <a:t>мін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кетіреді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Сұлы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дәнін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булауға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үздіксіз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немесе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үздікті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булағыштарды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қолданып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д</a:t>
            </a:r>
            <a:r>
              <a:rPr lang="kk-KZ" dirty="0" smtClean="0">
                <a:solidFill>
                  <a:srgbClr val="FFFF00"/>
                </a:solidFill>
              </a:rPr>
              <a:t>ә</a:t>
            </a:r>
            <a:r>
              <a:rPr lang="ru-RU" dirty="0" err="1" smtClean="0">
                <a:solidFill>
                  <a:srgbClr val="FFFF00"/>
                </a:solidFill>
              </a:rPr>
              <a:t>нді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алғашқы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ылғалдығына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қарай</a:t>
            </a:r>
            <a:r>
              <a:rPr lang="ru-RU" dirty="0" smtClean="0">
                <a:solidFill>
                  <a:srgbClr val="FFFF00"/>
                </a:solidFill>
              </a:rPr>
              <a:t>, 2-6%-ке </a:t>
            </a:r>
            <a:r>
              <a:rPr lang="ru-RU" dirty="0" err="1" smtClean="0">
                <a:solidFill>
                  <a:srgbClr val="FFFF00"/>
                </a:solidFill>
              </a:rPr>
              <a:t>дейін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ылғалдайды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Д</a:t>
            </a:r>
            <a:r>
              <a:rPr lang="kk-KZ" dirty="0" smtClean="0">
                <a:solidFill>
                  <a:srgbClr val="FFFF00"/>
                </a:solidFill>
              </a:rPr>
              <a:t>ә</a:t>
            </a:r>
            <a:r>
              <a:rPr lang="ru-RU" dirty="0" err="1" smtClean="0">
                <a:solidFill>
                  <a:srgbClr val="FFFF00"/>
                </a:solidFill>
              </a:rPr>
              <a:t>нді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вертикалды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кептіргіште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кептірсе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онда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оның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соңғы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ылғалдығы</a:t>
            </a:r>
            <a:r>
              <a:rPr lang="ru-RU" dirty="0" smtClean="0">
                <a:solidFill>
                  <a:srgbClr val="FFFF00"/>
                </a:solidFill>
              </a:rPr>
              <a:t>, оны </a:t>
            </a:r>
            <a:r>
              <a:rPr lang="ru-RU" dirty="0" err="1" smtClean="0">
                <a:solidFill>
                  <a:srgbClr val="FFFF00"/>
                </a:solidFill>
              </a:rPr>
              <a:t>ақтаудың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тәсіліне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байланысты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таңдайды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r>
              <a:rPr lang="ru-RU" dirty="0" err="1" smtClean="0">
                <a:solidFill>
                  <a:srgbClr val="FFFF00"/>
                </a:solidFill>
              </a:rPr>
              <a:t>Егер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д</a:t>
            </a:r>
            <a:r>
              <a:rPr lang="kk-KZ" dirty="0" smtClean="0">
                <a:solidFill>
                  <a:srgbClr val="FFFF00"/>
                </a:solidFill>
              </a:rPr>
              <a:t>ә</a:t>
            </a:r>
            <a:r>
              <a:rPr lang="ru-RU" dirty="0" err="1" smtClean="0">
                <a:solidFill>
                  <a:srgbClr val="FFFF00"/>
                </a:solidFill>
              </a:rPr>
              <a:t>нді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ақтауға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кауыздағыш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поставты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қолданса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онда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оның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соңғы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ылғалы</a:t>
            </a:r>
            <a:r>
              <a:rPr lang="ru-RU" dirty="0" smtClean="0">
                <a:solidFill>
                  <a:srgbClr val="FFFF00"/>
                </a:solidFill>
              </a:rPr>
              <a:t> 10%-тен </a:t>
            </a:r>
            <a:r>
              <a:rPr lang="ru-RU" dirty="0" err="1" smtClean="0">
                <a:solidFill>
                  <a:srgbClr val="FFFF00"/>
                </a:solidFill>
              </a:rPr>
              <a:t>аспауы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керек</a:t>
            </a:r>
            <a:r>
              <a:rPr lang="ru-RU" dirty="0" smtClean="0">
                <a:solidFill>
                  <a:srgbClr val="FFFF00"/>
                </a:solidFill>
              </a:rPr>
              <a:t>, ал </a:t>
            </a:r>
            <a:r>
              <a:rPr lang="ru-RU" dirty="0" err="1" smtClean="0">
                <a:solidFill>
                  <a:srgbClr val="FFFF00"/>
                </a:solidFill>
              </a:rPr>
              <a:t>обойкалы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машинада</a:t>
            </a:r>
            <a:r>
              <a:rPr lang="ru-RU" dirty="0" smtClean="0">
                <a:solidFill>
                  <a:srgbClr val="FFFF00"/>
                </a:solidFill>
              </a:rPr>
              <a:t> 13,5-14,0%-ке </a:t>
            </a:r>
            <a:r>
              <a:rPr lang="ru-RU" dirty="0" err="1" smtClean="0">
                <a:solidFill>
                  <a:srgbClr val="FFFF00"/>
                </a:solidFill>
              </a:rPr>
              <a:t>жеткізеді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229600" cy="6026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88332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kk-KZ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Кейбір өнеркәсіптерде дәнді буламайды тек 8-9%-ке дейін кептіріп суытады.</a:t>
            </a:r>
            <a:endParaRPr lang="ru-RU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Көптеген тексерулердің нәтижесінде ұсынылған булаудың режимдері 0,05-0,10 МПа, булау ұзақтығы 3-5 мин. Егер будың қысымы жоғары болса, онда ақтау алдында дәннің ұсақтары көбейіп кетеді.</a:t>
            </a:r>
            <a:endParaRPr lang="ru-RU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Д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нді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кептіру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оның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кабығына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қара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ғ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анда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ядроның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ұ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тал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ғ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ыш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қабілетін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ұ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лғайтады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Сондықтан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ақтауға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дәнді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температур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50°С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жіберсе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а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тауд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ың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сапасы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жақсарады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Д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ннің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алғаш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ылғалдығы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неғ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ұ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рлым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соғ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ұ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рлым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булаудың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Ылғалды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ғ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14-15%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нді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буламай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ақтауға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тек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жарманы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булайды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Д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нді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жарманы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булау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олардың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тау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төзімділігін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арттырады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Ылғалдаудан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булаудан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кейін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нді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екі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фракцияға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бөледі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үшін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желді-електі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сепараторды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басқа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елегіш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машиналарды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олданады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Оларға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2,2:2,3x20 мм еле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ояды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Б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ұ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електен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сырғып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түскені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ірі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фракция</a:t>
            </a:r>
            <a:r>
              <a:rPr lang="kk-KZ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ғ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а,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тесігінен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өткендері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майда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фракцияға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жатады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kk-KZ" b="1" dirty="0" smtClean="0">
                <a:solidFill>
                  <a:srgbClr val="FF0000"/>
                </a:solidFill>
              </a:rPr>
              <a:t>ұ</a:t>
            </a:r>
            <a:r>
              <a:rPr lang="ru-RU" b="1" dirty="0" err="1" smtClean="0">
                <a:solidFill>
                  <a:srgbClr val="FF0000"/>
                </a:solidFill>
              </a:rPr>
              <a:t>лы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дәнінен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жармалар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өндіру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500174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</a:t>
            </a:r>
            <a:r>
              <a:rPr lang="kk-KZ" dirty="0" smtClean="0"/>
              <a:t>ұ</a:t>
            </a:r>
            <a:r>
              <a:rPr lang="ru-RU" dirty="0" err="1" smtClean="0"/>
              <a:t>лы</a:t>
            </a:r>
            <a:r>
              <a:rPr lang="ru-RU" dirty="0" smtClean="0"/>
              <a:t> </a:t>
            </a:r>
            <a:r>
              <a:rPr lang="ru-RU" dirty="0" err="1" smtClean="0"/>
              <a:t>д</a:t>
            </a:r>
            <a:r>
              <a:rPr lang="kk-KZ" dirty="0" smtClean="0"/>
              <a:t>ә</a:t>
            </a:r>
            <a:r>
              <a:rPr lang="ru-RU" dirty="0" err="1" smtClean="0"/>
              <a:t>нін</a:t>
            </a:r>
            <a:r>
              <a:rPr lang="ru-RU" dirty="0" smtClean="0"/>
              <a:t> </a:t>
            </a:r>
            <a:r>
              <a:rPr lang="ru-RU" dirty="0" err="1" smtClean="0"/>
              <a:t>ақтаушы</a:t>
            </a:r>
            <a:r>
              <a:rPr lang="ru-RU" dirty="0" smtClean="0"/>
              <a:t> </a:t>
            </a:r>
            <a:r>
              <a:rPr lang="ru-RU" dirty="0" err="1" smtClean="0"/>
              <a:t>поставтарды</a:t>
            </a:r>
            <a:r>
              <a:rPr lang="ru-RU" dirty="0" smtClean="0"/>
              <a:t>, </a:t>
            </a:r>
            <a:r>
              <a:rPr lang="ru-RU" dirty="0" err="1" smtClean="0"/>
              <a:t>обойкалы</a:t>
            </a:r>
            <a:r>
              <a:rPr lang="ru-RU" dirty="0" smtClean="0"/>
              <a:t> </a:t>
            </a:r>
            <a:r>
              <a:rPr lang="ru-RU" dirty="0" err="1" smtClean="0"/>
              <a:t>машиналарды</a:t>
            </a:r>
            <a:r>
              <a:rPr lang="ru-RU" dirty="0" smtClean="0"/>
              <a:t>, орта</a:t>
            </a:r>
            <a:r>
              <a:rPr lang="kk-KZ" dirty="0" smtClean="0"/>
              <a:t>ғ</a:t>
            </a:r>
            <a:r>
              <a:rPr lang="ru-RU" dirty="0" smtClean="0"/>
              <a:t>а </a:t>
            </a:r>
            <a:r>
              <a:rPr lang="ru-RU" dirty="0" err="1" smtClean="0"/>
              <a:t>тепкіш</a:t>
            </a:r>
            <a:r>
              <a:rPr lang="ru-RU" dirty="0" smtClean="0"/>
              <a:t> </a:t>
            </a:r>
            <a:r>
              <a:rPr lang="ru-RU" dirty="0" err="1" smtClean="0"/>
              <a:t>ерекшеліктер</a:t>
            </a:r>
            <a:r>
              <a:rPr lang="ru-RU" dirty="0" smtClean="0"/>
              <a:t> бар а</a:t>
            </a:r>
            <a:r>
              <a:rPr lang="kk-KZ" dirty="0" smtClean="0"/>
              <a:t>қ</a:t>
            </a:r>
            <a:r>
              <a:rPr lang="ru-RU" dirty="0" err="1" smtClean="0"/>
              <a:t>таушыларды</a:t>
            </a:r>
            <a:r>
              <a:rPr lang="ru-RU" dirty="0" smtClean="0"/>
              <a:t> </a:t>
            </a:r>
            <a:r>
              <a:rPr lang="ru-RU" dirty="0" err="1" smtClean="0"/>
              <a:t>қолдан</a:t>
            </a:r>
            <a:r>
              <a:rPr lang="kk-KZ" dirty="0" smtClean="0"/>
              <a:t>ып</a:t>
            </a:r>
            <a:r>
              <a:rPr lang="ru-RU" dirty="0" smtClean="0"/>
              <a:t> ө</a:t>
            </a:r>
            <a:r>
              <a:rPr lang="kk-KZ" dirty="0" smtClean="0"/>
              <a:t>ң</a:t>
            </a:r>
            <a:r>
              <a:rPr lang="ru-RU" dirty="0" err="1" smtClean="0"/>
              <a:t>дейді</a:t>
            </a:r>
            <a:r>
              <a:rPr lang="ru-RU" dirty="0" smtClean="0"/>
              <a:t>. </a:t>
            </a:r>
            <a:r>
              <a:rPr lang="ru-RU" dirty="0" err="1" smtClean="0"/>
              <a:t>Ақтаудан</a:t>
            </a:r>
            <a:r>
              <a:rPr lang="ru-RU" dirty="0" smtClean="0"/>
              <a:t> ал</a:t>
            </a:r>
            <a:r>
              <a:rPr lang="kk-KZ" dirty="0" smtClean="0"/>
              <a:t>ын</a:t>
            </a:r>
            <a:r>
              <a:rPr lang="ru-RU" dirty="0" err="1" smtClean="0"/>
              <a:t>ған</a:t>
            </a:r>
            <a:r>
              <a:rPr lang="ru-RU" dirty="0" smtClean="0"/>
              <a:t> </a:t>
            </a:r>
            <a:r>
              <a:rPr lang="ru-RU" dirty="0" err="1" smtClean="0"/>
              <a:t>заттарды</a:t>
            </a:r>
            <a:r>
              <a:rPr lang="ru-RU" dirty="0" smtClean="0"/>
              <a:t> </a:t>
            </a:r>
            <a:r>
              <a:rPr lang="ru-RU" dirty="0" err="1" smtClean="0"/>
              <a:t>бураттарды</a:t>
            </a:r>
            <a:r>
              <a:rPr lang="ru-RU" dirty="0" smtClean="0"/>
              <a:t>, </a:t>
            </a:r>
            <a:r>
              <a:rPr lang="ru-RU" dirty="0" err="1" smtClean="0"/>
              <a:t>центрофугал</a:t>
            </a:r>
            <a:r>
              <a:rPr lang="ru-RU" dirty="0" smtClean="0"/>
              <a:t> </a:t>
            </a:r>
            <a:r>
              <a:rPr lang="ru-RU" dirty="0" err="1" smtClean="0"/>
              <a:t>машиналарын</a:t>
            </a:r>
            <a:r>
              <a:rPr lang="ru-RU" dirty="0" smtClean="0"/>
              <a:t>, </a:t>
            </a:r>
            <a:r>
              <a:rPr lang="ru-RU" dirty="0" err="1" smtClean="0"/>
              <a:t>желдеткіштерді</a:t>
            </a:r>
            <a:r>
              <a:rPr lang="ru-RU" dirty="0" smtClean="0"/>
              <a:t> </a:t>
            </a:r>
            <a:r>
              <a:rPr lang="kk-KZ" dirty="0" smtClean="0"/>
              <a:t>қ</a:t>
            </a:r>
            <a:r>
              <a:rPr lang="ru-RU" dirty="0" err="1" smtClean="0"/>
              <a:t>олданып</a:t>
            </a:r>
            <a:r>
              <a:rPr lang="ru-RU" dirty="0" smtClean="0"/>
              <a:t> </a:t>
            </a:r>
            <a:r>
              <a:rPr lang="ru-RU" dirty="0" err="1" smtClean="0"/>
              <a:t>сорттайды</a:t>
            </a:r>
            <a:r>
              <a:rPr lang="ru-RU" dirty="0" smtClean="0"/>
              <a:t>. </a:t>
            </a:r>
            <a:r>
              <a:rPr lang="ru-RU" dirty="0" err="1" smtClean="0"/>
              <a:t>Ақтал</a:t>
            </a:r>
            <a:r>
              <a:rPr lang="kk-KZ" dirty="0" smtClean="0"/>
              <a:t>ғ</a:t>
            </a:r>
            <a:r>
              <a:rPr lang="ru-RU" dirty="0" smtClean="0"/>
              <a:t>ан </a:t>
            </a:r>
            <a:r>
              <a:rPr lang="ru-RU" dirty="0" err="1" smtClean="0"/>
              <a:t>және</a:t>
            </a:r>
            <a:r>
              <a:rPr lang="ru-RU" dirty="0" smtClean="0"/>
              <a:t> а</a:t>
            </a:r>
            <a:r>
              <a:rPr lang="kk-KZ" dirty="0" smtClean="0"/>
              <a:t>қ</a:t>
            </a:r>
            <a:r>
              <a:rPr lang="ru-RU" dirty="0" err="1" smtClean="0"/>
              <a:t>талмаған</a:t>
            </a:r>
            <a:r>
              <a:rPr lang="ru-RU" dirty="0" smtClean="0"/>
              <a:t> </a:t>
            </a:r>
            <a:r>
              <a:rPr lang="ru-RU" dirty="0" err="1" smtClean="0"/>
              <a:t>дәндерді</a:t>
            </a:r>
            <a:r>
              <a:rPr lang="ru-RU" dirty="0" smtClean="0"/>
              <a:t> </a:t>
            </a:r>
            <a:r>
              <a:rPr lang="ru-RU" dirty="0" err="1" smtClean="0"/>
              <a:t>ажырату</a:t>
            </a:r>
            <a:r>
              <a:rPr lang="ru-RU" dirty="0" smtClean="0"/>
              <a:t> </a:t>
            </a:r>
            <a:r>
              <a:rPr lang="ru-RU" dirty="0" err="1" smtClean="0"/>
              <a:t>үшін</a:t>
            </a:r>
            <a:r>
              <a:rPr lang="ru-RU" dirty="0" smtClean="0"/>
              <a:t> </a:t>
            </a:r>
            <a:r>
              <a:rPr lang="ru-RU" dirty="0" err="1" smtClean="0"/>
              <a:t>триерлер</a:t>
            </a:r>
            <a:r>
              <a:rPr lang="ru-RU" dirty="0" smtClean="0"/>
              <a:t>, </a:t>
            </a:r>
            <a:r>
              <a:rPr lang="ru-RU" dirty="0" err="1" smtClean="0"/>
              <a:t>падди-машиналар</a:t>
            </a:r>
            <a:r>
              <a:rPr lang="ru-RU" dirty="0" smtClean="0"/>
              <a:t>, </a:t>
            </a:r>
            <a:r>
              <a:rPr lang="ru-RU" dirty="0" err="1" smtClean="0"/>
              <a:t>жарма</a:t>
            </a:r>
            <a:r>
              <a:rPr lang="ru-RU" dirty="0" smtClean="0"/>
              <a:t> </a:t>
            </a:r>
            <a:r>
              <a:rPr lang="ru-RU" dirty="0" err="1" smtClean="0"/>
              <a:t>бөлгіштер</a:t>
            </a:r>
            <a:r>
              <a:rPr lang="ru-RU" dirty="0" smtClean="0"/>
              <a:t> </a:t>
            </a:r>
            <a:r>
              <a:rPr lang="ru-RU" dirty="0" err="1" smtClean="0"/>
              <a:t>қолданад</a:t>
            </a:r>
            <a:r>
              <a:rPr lang="kk-KZ" dirty="0" smtClean="0"/>
              <a:t>ы</a:t>
            </a:r>
            <a:r>
              <a:rPr lang="ru-RU" dirty="0" smtClean="0"/>
              <a:t>. С</a:t>
            </a:r>
            <a:r>
              <a:rPr lang="kk-KZ" dirty="0" smtClean="0"/>
              <a:t>ұ</a:t>
            </a:r>
            <a:r>
              <a:rPr lang="ru-RU" dirty="0" err="1" smtClean="0"/>
              <a:t>лы</a:t>
            </a:r>
            <a:r>
              <a:rPr lang="ru-RU" dirty="0" smtClean="0"/>
              <a:t> </a:t>
            </a:r>
            <a:r>
              <a:rPr lang="ru-RU" dirty="0" err="1" smtClean="0"/>
              <a:t>д</a:t>
            </a:r>
            <a:r>
              <a:rPr lang="kk-KZ" dirty="0" smtClean="0"/>
              <a:t>ә</a:t>
            </a:r>
            <a:r>
              <a:rPr lang="ru-RU" dirty="0" err="1" smtClean="0"/>
              <a:t>нінен</a:t>
            </a:r>
            <a:r>
              <a:rPr lang="ru-RU" dirty="0" smtClean="0"/>
              <a:t> </a:t>
            </a:r>
            <a:r>
              <a:rPr lang="ru-RU" dirty="0" err="1" smtClean="0"/>
              <a:t>жарма</a:t>
            </a:r>
            <a:r>
              <a:rPr lang="ru-RU" dirty="0" smtClean="0"/>
              <a:t> </a:t>
            </a:r>
            <a:r>
              <a:rPr lang="ru-RU" dirty="0" err="1" smtClean="0"/>
              <a:t>өндірудің</a:t>
            </a:r>
            <a:r>
              <a:rPr lang="ru-RU" dirty="0" smtClean="0"/>
              <a:t> </a:t>
            </a:r>
            <a:r>
              <a:rPr lang="ru-RU" dirty="0" err="1" smtClean="0"/>
              <a:t>жалпы</a:t>
            </a:r>
            <a:r>
              <a:rPr lang="ru-RU" dirty="0" smtClean="0"/>
              <a:t> </a:t>
            </a:r>
            <a:r>
              <a:rPr lang="ru-RU" dirty="0" err="1" smtClean="0"/>
              <a:t>схемасы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Содержимое 6" descr="C:\Users\CBAB~1\AppData\Local\Temp\FineReader10\media\image1.png"/>
          <p:cNvPicPr>
            <a:picLocks noGrp="1"/>
          </p:cNvPicPr>
          <p:nvPr>
            <p:ph sz="half" idx="2"/>
          </p:nvPr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14942" y="1428736"/>
            <a:ext cx="3095250" cy="4136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Содержимое 4"/>
          <p:cNvSpPr txBox="1">
            <a:spLocks/>
          </p:cNvSpPr>
          <p:nvPr/>
        </p:nvSpPr>
        <p:spPr>
          <a:xfrm>
            <a:off x="4572000" y="5643578"/>
            <a:ext cx="4357718" cy="1000131"/>
          </a:xfrm>
          <a:prstGeom prst="rect">
            <a:avLst/>
          </a:prstGeom>
        </p:spPr>
        <p:txBody>
          <a:bodyPr vert="horz" anchor="t">
            <a:normAutofit fontScale="85000" lnSpcReduction="20000"/>
          </a:bodyPr>
          <a:lstStyle/>
          <a:p>
            <a:pPr algn="ctr"/>
            <a:r>
              <a:rPr lang="ru-RU" sz="1600" dirty="0" err="1" smtClean="0">
                <a:solidFill>
                  <a:schemeClr val="bg1"/>
                </a:solidFill>
              </a:rPr>
              <a:t>Сұлыдан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жарма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алудың</a:t>
            </a:r>
            <a:r>
              <a:rPr lang="ru-RU" sz="1600" dirty="0" smtClean="0">
                <a:solidFill>
                  <a:schemeClr val="bg1"/>
                </a:solidFill>
              </a:rPr>
              <a:t> жал</a:t>
            </a:r>
            <a:r>
              <a:rPr lang="kk-KZ" sz="1600" dirty="0" smtClean="0">
                <a:solidFill>
                  <a:schemeClr val="bg1"/>
                </a:solidFill>
              </a:rPr>
              <a:t>п</a:t>
            </a:r>
            <a:r>
              <a:rPr lang="ru-RU" sz="1600" dirty="0" err="1" smtClean="0">
                <a:solidFill>
                  <a:schemeClr val="bg1"/>
                </a:solidFill>
              </a:rPr>
              <a:t>ы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схемасы</a:t>
            </a:r>
            <a:r>
              <a:rPr lang="ru-RU" sz="1600" dirty="0" smtClean="0">
                <a:solidFill>
                  <a:schemeClr val="bg1"/>
                </a:solidFill>
              </a:rPr>
              <a:t>: 1 –</a:t>
            </a:r>
            <a:r>
              <a:rPr lang="ru-RU" sz="1600" dirty="0" err="1" smtClean="0">
                <a:solidFill>
                  <a:schemeClr val="bg1"/>
                </a:solidFill>
              </a:rPr>
              <a:t>актаушы</a:t>
            </a:r>
            <a:r>
              <a:rPr lang="ru-RU" sz="1600" dirty="0" smtClean="0">
                <a:solidFill>
                  <a:schemeClr val="bg1"/>
                </a:solidFill>
              </a:rPr>
              <a:t> постав; 2 - бурат; 3 - аспиратор; 4 - падди-машина; 5 - </a:t>
            </a:r>
            <a:r>
              <a:rPr lang="ru-RU" sz="1600" dirty="0" err="1" smtClean="0">
                <a:solidFill>
                  <a:schemeClr val="bg1"/>
                </a:solidFill>
              </a:rPr>
              <a:t>ажарлағыш</a:t>
            </a:r>
            <a:r>
              <a:rPr lang="ru-RU" sz="1600" dirty="0" smtClean="0">
                <a:solidFill>
                  <a:schemeClr val="bg1"/>
                </a:solidFill>
              </a:rPr>
              <a:t> постав; 6 - </a:t>
            </a:r>
            <a:r>
              <a:rPr lang="ru-RU" sz="1600" dirty="0" err="1" smtClean="0">
                <a:solidFill>
                  <a:schemeClr val="bg1"/>
                </a:solidFill>
              </a:rPr>
              <a:t>жарма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бөлгіш</a:t>
            </a:r>
            <a:endParaRPr lang="ru-RU" sz="1600" dirty="0" smtClean="0">
              <a:solidFill>
                <a:schemeClr val="bg1"/>
              </a:solidFill>
            </a:endParaRPr>
          </a:p>
          <a:p>
            <a:r>
              <a:rPr lang="kk-KZ" sz="1600" dirty="0" smtClean="0"/>
              <a:t> </a:t>
            </a:r>
            <a:endParaRPr lang="ru-RU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овес\foddcur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48"/>
            <a:ext cx="9144000" cy="6867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FFFF00"/>
                </a:solidFill>
              </a:rPr>
              <a:t>Дәнді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ақтау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811758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Негізгі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ақтаушы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машина -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ажарлаушы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постав.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Дискасын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ың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айналу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жылдамдығы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18-20 м/сек,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екінші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рет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ақтағанда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16-18 м/сек.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Бірінші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рет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ақтағанда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ақтау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коэффициенті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ірі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фракция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үшін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90-96%,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майда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фракцияны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ө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ң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дегенде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80-85%-тен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жоғары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болуы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тиіс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.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Майда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д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ә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ннің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мөлшері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3-4%-тен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аспауы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қажет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.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Сырғыма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ө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німдерді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(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ақталмаған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д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ә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н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)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қайта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ақтағанда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,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ақтау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коэффициенті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90-95%-тен кем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болмайды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, ал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майдаларды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өңдеуд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е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5-6%-тен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аспауы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қажет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.</a:t>
            </a:r>
          </a:p>
          <a:p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Ақтауға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обойкалы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қ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машинаны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қ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олданғанда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екі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фракцияға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бөлген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д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ұ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рыс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деп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есептеледі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.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Обойканың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ұ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рғыш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қалағының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айналу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жылдамдығы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20-11 м/сек, 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ұ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рғыш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қалақ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пен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тасты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цилиндрінің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ара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қашықтығы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20-22 мм, </a:t>
            </a:r>
            <a:r>
              <a:rPr lang="kk-KZ" i="1" dirty="0" smtClean="0">
                <a:solidFill>
                  <a:srgbClr val="0000FF"/>
                </a:solidFill>
                <a:latin typeface="Constantia" pitchFamily="18" charset="0"/>
              </a:rPr>
              <a:t>ұ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рғыштың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  <a:latin typeface="Constantia" pitchFamily="18" charset="0"/>
              </a:rPr>
              <a:t>түйетайлығы</a:t>
            </a:r>
            <a:r>
              <a:rPr lang="ru-RU" i="1" dirty="0" smtClean="0">
                <a:solidFill>
                  <a:srgbClr val="0000FF"/>
                </a:solidFill>
                <a:latin typeface="Constantia" pitchFamily="18" charset="0"/>
              </a:rPr>
              <a:t> 8%.</a:t>
            </a:r>
          </a:p>
          <a:p>
            <a:endParaRPr lang="ru-RU" i="1" dirty="0">
              <a:solidFill>
                <a:srgbClr val="0000FF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0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  <a:effectLst/>
              </a:rPr>
              <a:t>Ақтаудан</a:t>
            </a:r>
            <a:r>
              <a:rPr lang="ru-RU" sz="2800" b="1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effectLst/>
              </a:rPr>
              <a:t>алын</a:t>
            </a:r>
            <a:r>
              <a:rPr lang="kk-KZ" sz="2800" b="1" dirty="0" smtClean="0">
                <a:solidFill>
                  <a:srgbClr val="FF0000"/>
                </a:solidFill>
                <a:effectLst/>
              </a:rPr>
              <a:t>ғ</a:t>
            </a:r>
            <a:r>
              <a:rPr lang="ru-RU" sz="2800" b="1" dirty="0" smtClean="0">
                <a:solidFill>
                  <a:srgbClr val="FF0000"/>
                </a:solidFill>
                <a:effectLst/>
              </a:rPr>
              <a:t>ан </a:t>
            </a:r>
            <a:r>
              <a:rPr lang="ru-RU" sz="2800" b="1" dirty="0" err="1" smtClean="0">
                <a:solidFill>
                  <a:srgbClr val="FF0000"/>
                </a:solidFill>
                <a:effectLst/>
              </a:rPr>
              <a:t>заттарды</a:t>
            </a:r>
            <a:r>
              <a:rPr lang="ru-RU" sz="2800" b="1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effectLst/>
              </a:rPr>
              <a:t>бөлу</a:t>
            </a:r>
            <a:endParaRPr lang="ru-RU" sz="2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5929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rgbClr val="0000FF"/>
                </a:solidFill>
                <a:latin typeface="Constantia" pitchFamily="18" charset="0"/>
              </a:rPr>
              <a:t>              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Ақтаудан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ал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ын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ған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заттардың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ұ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рамы к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ө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біне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қауыздардан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және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ұ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рам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ын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да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майы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көп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ұ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нтақта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т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ұ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рады. Б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ұ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л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заттарды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б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ө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ліл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алуға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қолайлы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маш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и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налар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-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центрофугалдар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центрофугалды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-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щеткалы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машиналар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. Б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ұ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л маши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н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алардың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айналғыш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алақтары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мен 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щ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еткалары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еленуді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тиімді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жүргізеді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Ұнтақты және дәнді саңлауы 2,0 мм-лік електі қолданып бөліп алады. Бұл електен сырғып түскен заттарды желсорғыштан өткізіп, одан кейін жарма бөлгіш көбіне падди машинаға жібереді. Сұлыны ақтауда алынған заттардан бөлуді падди-машинаның сапасы, күріш заводтарына қарағанда төмегн болғандықтан, оны екі рет өткізеді. Өйткені, қырғылауға жіберетін дәннің құрамында ақталмаған дәннің мөлшері 0,4-0,7%-тен, ал екінші жүйедегі падди-машинаға түсетін қоспалардың құрамында ақталмаған дәннің мөлшері 1-3%-тен және оның жоғары сырғымасының құрамында 3-5%-тен аспауы қажет.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Бір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типтес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схемаларда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бірінші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және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екінші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жүйедегі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падди-машиналард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ың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жоғарғы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сырғ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ым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алар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ын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бірге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қосып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кайтадаң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ақтауға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жібереді.Ақталған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д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ә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нді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а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талмаған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дәннен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бөліп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алу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үшін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кейбі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заводтарда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триерлерді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қолданады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Олардың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сапасы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падди-машиналарға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қарағанда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өте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төмен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болады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да,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екінші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жағынан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ақталмаған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д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ә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ндер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мен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бірге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ақталған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д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ә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ндерді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кайта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а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тайд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оның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құ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рамына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ақталмағаны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көп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кетеді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Триерді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ақталмаған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дәндерді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ақталған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дәндерден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алдын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ала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бөліп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алу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үшін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қ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олда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натын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болса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падди-машинанын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ж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ұ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мысының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сапасы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ед</a:t>
            </a:r>
            <a:r>
              <a:rPr lang="kk-KZ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ә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уір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b="1" i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жоғарылайды</a:t>
            </a:r>
            <a:r>
              <a:rPr lang="ru-RU" sz="18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None/>
            </a:pPr>
            <a:endParaRPr lang="ru-RU" sz="1600" i="1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endParaRPr lang="ru-RU" sz="1600" i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овес\ddb3e21abc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86873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399032"/>
          </a:xfrm>
        </p:spPr>
        <p:txBody>
          <a:bodyPr/>
          <a:lstStyle/>
          <a:p>
            <a:pPr algn="ctr"/>
            <a:r>
              <a:rPr lang="ru-RU" b="1" dirty="0" err="1" smtClean="0"/>
              <a:t>Ядроны</a:t>
            </a:r>
            <a:r>
              <a:rPr lang="ru-RU" b="1" dirty="0" smtClean="0"/>
              <a:t> </a:t>
            </a:r>
            <a:r>
              <a:rPr lang="ru-RU" b="1" dirty="0" err="1" smtClean="0"/>
              <a:t>қырғылау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71744"/>
            <a:ext cx="8229600" cy="2760638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    А</a:t>
            </a:r>
            <a:r>
              <a:rPr lang="kk-KZ" b="1" i="1" dirty="0" smtClean="0"/>
              <a:t>қ</a:t>
            </a:r>
            <a:r>
              <a:rPr lang="ru-RU" b="1" i="1" dirty="0" err="1" smtClean="0"/>
              <a:t>талған</a:t>
            </a:r>
            <a:r>
              <a:rPr lang="ru-RU" b="1" i="1" dirty="0" smtClean="0"/>
              <a:t> с</a:t>
            </a:r>
            <a:r>
              <a:rPr lang="kk-KZ" b="1" i="1" dirty="0" smtClean="0"/>
              <a:t>ұ</a:t>
            </a:r>
            <a:r>
              <a:rPr lang="ru-RU" b="1" i="1" dirty="0" err="1" smtClean="0"/>
              <a:t>лы</a:t>
            </a:r>
            <a:r>
              <a:rPr lang="ru-RU" b="1" i="1" dirty="0" smtClean="0"/>
              <a:t> </a:t>
            </a:r>
            <a:r>
              <a:rPr lang="ru-RU" b="1" i="1" dirty="0" err="1" smtClean="0"/>
              <a:t>ядросы</a:t>
            </a:r>
            <a:r>
              <a:rPr lang="ru-RU" b="1" i="1" dirty="0" smtClean="0"/>
              <a:t> РС-125 </a:t>
            </a:r>
            <a:r>
              <a:rPr lang="ru-RU" b="1" i="1" dirty="0" err="1" smtClean="0"/>
              <a:t>маркалы</a:t>
            </a:r>
            <a:r>
              <a:rPr lang="ru-RU" b="1" i="1" dirty="0" smtClean="0"/>
              <a:t> </a:t>
            </a:r>
            <a:r>
              <a:rPr lang="kk-KZ" b="1" i="1" dirty="0" smtClean="0"/>
              <a:t>қ</a:t>
            </a:r>
            <a:r>
              <a:rPr lang="ru-RU" b="1" i="1" dirty="0" err="1" smtClean="0"/>
              <a:t>ырғылау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поставынан</a:t>
            </a:r>
            <a:r>
              <a:rPr lang="ru-RU" b="1" i="1" dirty="0" smtClean="0"/>
              <a:t> </a:t>
            </a:r>
            <a:r>
              <a:rPr lang="ru-RU" b="1" i="1" dirty="0" err="1" smtClean="0"/>
              <a:t>бір</a:t>
            </a:r>
            <a:r>
              <a:rPr lang="ru-RU" b="1" i="1" dirty="0" smtClean="0"/>
              <a:t> </a:t>
            </a:r>
            <a:r>
              <a:rPr lang="ru-RU" b="1" i="1" dirty="0" err="1" smtClean="0"/>
              <a:t>рет</a:t>
            </a:r>
            <a:r>
              <a:rPr lang="ru-RU" b="1" i="1" dirty="0" smtClean="0"/>
              <a:t> </a:t>
            </a:r>
            <a:r>
              <a:rPr lang="ru-RU" b="1" i="1" dirty="0" err="1" smtClean="0"/>
              <a:t>өткізіп</a:t>
            </a:r>
            <a:r>
              <a:rPr lang="ru-RU" b="1" i="1" dirty="0" smtClean="0"/>
              <a:t> </a:t>
            </a:r>
            <a:r>
              <a:rPr lang="kk-KZ" b="1" i="1" dirty="0" smtClean="0"/>
              <a:t>қ</a:t>
            </a:r>
            <a:r>
              <a:rPr lang="ru-RU" b="1" i="1" dirty="0" err="1" smtClean="0"/>
              <a:t>ырғылайды</a:t>
            </a:r>
            <a:r>
              <a:rPr lang="ru-RU" b="1" i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889" y="0"/>
            <a:ext cx="9149890" cy="6853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/>
              </a:rPr>
              <a:t>Жарма мен </a:t>
            </a:r>
            <a:r>
              <a:rPr lang="ru-RU" sz="2800" b="1" dirty="0" err="1" smtClean="0">
                <a:solidFill>
                  <a:srgbClr val="FF0000"/>
                </a:solidFill>
                <a:effectLst/>
              </a:rPr>
              <a:t>калдықтарды</a:t>
            </a:r>
            <a:r>
              <a:rPr lang="ru-RU" sz="2800" b="1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effectLst/>
              </a:rPr>
              <a:t>тексеру</a:t>
            </a:r>
            <a:endParaRPr lang="ru-RU" sz="2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  </a:t>
            </a:r>
            <a:r>
              <a:rPr lang="ru-RU" dirty="0" smtClean="0"/>
              <a:t> </a:t>
            </a:r>
            <a:r>
              <a:rPr lang="ru-RU" dirty="0" err="1" smtClean="0"/>
              <a:t>Қоспаларды</a:t>
            </a:r>
            <a:r>
              <a:rPr lang="ru-RU" dirty="0" smtClean="0"/>
              <a:t> (2,5x10 мм </a:t>
            </a:r>
            <a:r>
              <a:rPr lang="ru-RU" dirty="0" err="1" smtClean="0"/>
              <a:t>електің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сырғымасы</a:t>
            </a:r>
            <a:r>
              <a:rPr lang="ru-RU" dirty="0" smtClean="0">
                <a:solidFill>
                  <a:srgbClr val="0070C0"/>
                </a:solidFill>
              </a:rPr>
              <a:t>) </a:t>
            </a:r>
            <a:r>
              <a:rPr lang="ru-RU" dirty="0" err="1" smtClean="0">
                <a:solidFill>
                  <a:srgbClr val="0070C0"/>
                </a:solidFill>
              </a:rPr>
              <a:t>және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майда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д</a:t>
            </a:r>
            <a:r>
              <a:rPr lang="kk-KZ" dirty="0" smtClean="0">
                <a:solidFill>
                  <a:srgbClr val="0070C0"/>
                </a:solidFill>
              </a:rPr>
              <a:t>ә</a:t>
            </a:r>
            <a:r>
              <a:rPr lang="ru-RU" dirty="0" err="1" smtClean="0">
                <a:solidFill>
                  <a:srgbClr val="0070C0"/>
                </a:solidFill>
              </a:rPr>
              <a:t>нді</a:t>
            </a:r>
            <a:r>
              <a:rPr lang="ru-RU" dirty="0" smtClean="0">
                <a:solidFill>
                  <a:srgbClr val="0070C0"/>
                </a:solidFill>
              </a:rPr>
              <a:t> (</a:t>
            </a:r>
            <a:r>
              <a:rPr lang="ru-RU" dirty="0" err="1" smtClean="0">
                <a:solidFill>
                  <a:srgbClr val="0070C0"/>
                </a:solidFill>
              </a:rPr>
              <a:t>саңлауы</a:t>
            </a:r>
            <a:r>
              <a:rPr lang="ru-RU" dirty="0" smtClean="0">
                <a:solidFill>
                  <a:srgbClr val="0070C0"/>
                </a:solidFill>
              </a:rPr>
              <a:t> 2,0 мм </a:t>
            </a:r>
            <a:r>
              <a:rPr lang="ru-RU" dirty="0" err="1" smtClean="0">
                <a:solidFill>
                  <a:srgbClr val="0070C0"/>
                </a:solidFill>
              </a:rPr>
              <a:t>електен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өткені</a:t>
            </a:r>
            <a:r>
              <a:rPr lang="ru-RU" dirty="0" smtClean="0">
                <a:solidFill>
                  <a:srgbClr val="0070C0"/>
                </a:solidFill>
              </a:rPr>
              <a:t>) </a:t>
            </a:r>
            <a:r>
              <a:rPr lang="ru-RU" dirty="0" err="1" smtClean="0">
                <a:solidFill>
                  <a:srgbClr val="0070C0"/>
                </a:solidFill>
              </a:rPr>
              <a:t>бөліп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алу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үшін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жарма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бөлгішті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немесе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елеуішті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қолданады</a:t>
            </a:r>
            <a:r>
              <a:rPr lang="ru-RU" dirty="0" smtClean="0">
                <a:solidFill>
                  <a:srgbClr val="0070C0"/>
                </a:solidFill>
              </a:rPr>
              <a:t>. А</a:t>
            </a:r>
            <a:r>
              <a:rPr lang="kk-KZ" dirty="0" smtClean="0">
                <a:solidFill>
                  <a:srgbClr val="0070C0"/>
                </a:solidFill>
              </a:rPr>
              <a:t>қ</a:t>
            </a:r>
            <a:r>
              <a:rPr lang="ru-RU" dirty="0" err="1" smtClean="0">
                <a:solidFill>
                  <a:srgbClr val="0070C0"/>
                </a:solidFill>
              </a:rPr>
              <a:t>талмаған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д</a:t>
            </a:r>
            <a:r>
              <a:rPr lang="kk-KZ" dirty="0" smtClean="0">
                <a:solidFill>
                  <a:srgbClr val="0070C0"/>
                </a:solidFill>
              </a:rPr>
              <a:t>ә</a:t>
            </a:r>
            <a:r>
              <a:rPr lang="ru-RU" dirty="0" err="1" smtClean="0">
                <a:solidFill>
                  <a:srgbClr val="0070C0"/>
                </a:solidFill>
              </a:rPr>
              <a:t>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мөлшері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жоғары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сортта</a:t>
            </a:r>
            <a:r>
              <a:rPr lang="ru-RU" dirty="0" smtClean="0">
                <a:solidFill>
                  <a:srgbClr val="0070C0"/>
                </a:solidFill>
              </a:rPr>
              <a:t> 0,4%-тен, ал </a:t>
            </a:r>
            <a:r>
              <a:rPr lang="ru-RU" dirty="0" err="1" smtClean="0">
                <a:solidFill>
                  <a:srgbClr val="0070C0"/>
                </a:solidFill>
              </a:rPr>
              <a:t>бірінші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сортта</a:t>
            </a:r>
            <a:r>
              <a:rPr lang="ru-RU" dirty="0" smtClean="0">
                <a:solidFill>
                  <a:srgbClr val="0070C0"/>
                </a:solidFill>
              </a:rPr>
              <a:t> 0,7%-тен </a:t>
            </a:r>
            <a:r>
              <a:rPr lang="ru-RU" dirty="0" err="1" smtClean="0">
                <a:solidFill>
                  <a:srgbClr val="0070C0"/>
                </a:solidFill>
              </a:rPr>
              <a:t>аспауы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үшін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жарманы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косымша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екі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рет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падди-машинада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сорттап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желсорғыштан</a:t>
            </a:r>
            <a:r>
              <a:rPr lang="ru-RU" dirty="0" smtClean="0">
                <a:solidFill>
                  <a:srgbClr val="0070C0"/>
                </a:solidFill>
              </a:rPr>
              <a:t> ж</a:t>
            </a:r>
            <a:r>
              <a:rPr lang="kk-KZ" dirty="0" smtClean="0">
                <a:solidFill>
                  <a:srgbClr val="0070C0"/>
                </a:solidFill>
              </a:rPr>
              <a:t>ә</a:t>
            </a:r>
            <a:r>
              <a:rPr lang="ru-RU" dirty="0" smtClean="0">
                <a:solidFill>
                  <a:srgbClr val="0070C0"/>
                </a:solidFill>
              </a:rPr>
              <a:t>не </a:t>
            </a:r>
            <a:r>
              <a:rPr lang="ru-RU" dirty="0" err="1" smtClean="0">
                <a:solidFill>
                  <a:srgbClr val="0070C0"/>
                </a:solidFill>
              </a:rPr>
              <a:t>магниттен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өткізеді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1071546"/>
            <a:ext cx="864396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k-KZ" sz="5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Мақсаты:</a:t>
            </a:r>
          </a:p>
          <a:p>
            <a:pPr algn="just"/>
            <a:r>
              <a:rPr lang="kk-KZ" sz="36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Студенттерді</a:t>
            </a:r>
            <a:r>
              <a:rPr lang="kk-KZ" sz="36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kk-KZ" sz="36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дәнді жарма алуға дайыдаумен,дәнді қоспалардан тазалаумен,  дәнді ылғалдаумен, дәнді ақтаумен және ядроны қырғылаумен таныстыру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овес\bb02359ae1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786874" cy="6572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овес\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8858312" cy="6529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592933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kk-KZ" sz="2000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kk-KZ" sz="2000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kk-KZ" sz="2000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2000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effectLst/>
                <a:latin typeface="Times New Roman" pitchFamily="18" charset="0"/>
                <a:cs typeface="Times New Roman" pitchFamily="18" charset="0"/>
              </a:rPr>
              <a:t>Сұлыдан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жарма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алу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схемасы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: 1 - м</a:t>
            </a:r>
            <a:r>
              <a:rPr lang="kk-KZ" sz="2000" dirty="0" smtClean="0">
                <a:effectLst/>
                <a:latin typeface="Times New Roman" pitchFamily="18" charset="0"/>
                <a:cs typeface="Times New Roman" pitchFamily="18" charset="0"/>
              </a:rPr>
              <a:t>агн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итті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kk-KZ" sz="2000" dirty="0" smtClean="0">
                <a:effectLst/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ина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; 2 - а</a:t>
            </a:r>
            <a:r>
              <a:rPr lang="kk-KZ" sz="2000" dirty="0" smtClean="0">
                <a:effectLst/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тау</a:t>
            </a:r>
            <a:r>
              <a:rPr lang="kk-KZ" sz="2000" dirty="0" smtClean="0">
                <a:effectLst/>
                <a:latin typeface="Times New Roman" pitchFamily="18" charset="0"/>
                <a:cs typeface="Times New Roman" pitchFamily="18" charset="0"/>
              </a:rPr>
              <a:t>шы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постав; 3 - бурат; 4 - аспиратор; 5 - падди-машина; 6 –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ажарлағыш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effectLst/>
                <a:latin typeface="Times New Roman" pitchFamily="18" charset="0"/>
                <a:cs typeface="Times New Roman" pitchFamily="18" charset="0"/>
              </a:rPr>
              <a:t>постав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; 7 - АІ-</a:t>
            </a:r>
            <a:r>
              <a:rPr lang="kk-KZ" sz="2000" dirty="0" smtClean="0">
                <a:effectLst/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РУ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елеуіші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; 8 – бурат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CBAB~1\AppData\Local\Temp\FineReader10\media\image1.pn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714356"/>
            <a:ext cx="4071966" cy="4643470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14876" y="928670"/>
            <a:ext cx="4038600" cy="416877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Суретте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көрсетілген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өнд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рістік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схеманың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е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екшелігі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ірі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ж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майда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фракцияларды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ақтап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жармаға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айналдыру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А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қт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өнімдерін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сорттаудан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кейін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алынған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талмағандарын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ірілігі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сырғыма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жүйесінде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тайды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овес\122488001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547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i="1" dirty="0" smtClean="0">
                <a:solidFill>
                  <a:srgbClr val="0000FF"/>
                </a:solidFill>
              </a:rPr>
              <a:t>     </a:t>
            </a:r>
            <a:r>
              <a:rPr lang="ru-RU" b="1" i="1" dirty="0" err="1" smtClean="0">
                <a:solidFill>
                  <a:srgbClr val="0000FF"/>
                </a:solidFill>
              </a:rPr>
              <a:t>Ақтау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бөлімінің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калдықтарын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жалпы</a:t>
            </a:r>
            <a:r>
              <a:rPr lang="ru-RU" b="1" i="1" dirty="0" smtClean="0">
                <a:solidFill>
                  <a:srgbClr val="0000FF"/>
                </a:solidFill>
              </a:rPr>
              <a:t> схема </a:t>
            </a:r>
            <a:r>
              <a:rPr lang="ru-RU" b="1" i="1" dirty="0" err="1" smtClean="0">
                <a:solidFill>
                  <a:srgbClr val="0000FF"/>
                </a:solidFill>
              </a:rPr>
              <a:t>бойынша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тексереді</a:t>
            </a:r>
            <a:r>
              <a:rPr lang="ru-RU" b="1" i="1" dirty="0" smtClean="0">
                <a:solidFill>
                  <a:srgbClr val="0000FF"/>
                </a:solidFill>
              </a:rPr>
              <a:t>. </a:t>
            </a:r>
            <a:r>
              <a:rPr lang="kk-KZ" b="1" i="1" dirty="0" smtClean="0">
                <a:solidFill>
                  <a:srgbClr val="0000FF"/>
                </a:solidFill>
              </a:rPr>
              <a:t>Ұ</a:t>
            </a:r>
            <a:r>
              <a:rPr lang="ru-RU" b="1" i="1" dirty="0" err="1" smtClean="0">
                <a:solidFill>
                  <a:srgbClr val="0000FF"/>
                </a:solidFill>
              </a:rPr>
              <a:t>нтақ</a:t>
            </a:r>
            <a:r>
              <a:rPr lang="ru-RU" b="1" i="1" dirty="0" smtClean="0">
                <a:solidFill>
                  <a:srgbClr val="0000FF"/>
                </a:solidFill>
              </a:rPr>
              <a:t> ж</a:t>
            </a:r>
            <a:r>
              <a:rPr lang="kk-KZ" b="1" i="1" dirty="0" smtClean="0">
                <a:solidFill>
                  <a:srgbClr val="0000FF"/>
                </a:solidFill>
              </a:rPr>
              <a:t>ә</a:t>
            </a:r>
            <a:r>
              <a:rPr lang="ru-RU" b="1" i="1" dirty="0" smtClean="0">
                <a:solidFill>
                  <a:srgbClr val="0000FF"/>
                </a:solidFill>
              </a:rPr>
              <a:t>не </a:t>
            </a:r>
            <a:r>
              <a:rPr lang="ru-RU" b="1" i="1" dirty="0" err="1" smtClean="0">
                <a:solidFill>
                  <a:srgbClr val="0000FF"/>
                </a:solidFill>
              </a:rPr>
              <a:t>майда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д</a:t>
            </a:r>
            <a:r>
              <a:rPr lang="kk-KZ" b="1" i="1" dirty="0" smtClean="0">
                <a:solidFill>
                  <a:srgbClr val="0000FF"/>
                </a:solidFill>
              </a:rPr>
              <a:t>ә</a:t>
            </a:r>
            <a:r>
              <a:rPr lang="ru-RU" b="1" i="1" dirty="0" err="1" smtClean="0">
                <a:solidFill>
                  <a:srgbClr val="0000FF"/>
                </a:solidFill>
              </a:rPr>
              <a:t>нді</a:t>
            </a:r>
            <a:r>
              <a:rPr lang="ru-RU" b="1" i="1" dirty="0" smtClean="0">
                <a:solidFill>
                  <a:srgbClr val="0000FF"/>
                </a:solidFill>
              </a:rPr>
              <a:t> 0,8 </a:t>
            </a:r>
            <a:r>
              <a:rPr lang="ru-RU" b="1" i="1" dirty="0" err="1" smtClean="0">
                <a:solidFill>
                  <a:srgbClr val="0000FF"/>
                </a:solidFill>
              </a:rPr>
              <a:t>електі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kk-KZ" b="1" i="1" dirty="0" smtClean="0">
                <a:solidFill>
                  <a:srgbClr val="0000FF"/>
                </a:solidFill>
              </a:rPr>
              <a:t>қ</a:t>
            </a:r>
            <a:r>
              <a:rPr lang="ru-RU" b="1" i="1" dirty="0" err="1" smtClean="0">
                <a:solidFill>
                  <a:srgbClr val="0000FF"/>
                </a:solidFill>
              </a:rPr>
              <a:t>олданып</a:t>
            </a:r>
            <a:r>
              <a:rPr lang="ru-RU" b="1" i="1" dirty="0" smtClean="0">
                <a:solidFill>
                  <a:srgbClr val="0000FF"/>
                </a:solidFill>
              </a:rPr>
              <a:t>, </a:t>
            </a:r>
            <a:r>
              <a:rPr lang="ru-RU" b="1" i="1" dirty="0" err="1" smtClean="0">
                <a:solidFill>
                  <a:srgbClr val="0000FF"/>
                </a:solidFill>
              </a:rPr>
              <a:t>буратта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немесе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це</a:t>
            </a:r>
            <a:r>
              <a:rPr lang="kk-KZ" b="1" i="1" dirty="0" smtClean="0">
                <a:solidFill>
                  <a:srgbClr val="0000FF"/>
                </a:solidFill>
              </a:rPr>
              <a:t>н</a:t>
            </a:r>
            <a:r>
              <a:rPr lang="ru-RU" b="1" i="1" dirty="0" err="1" smtClean="0">
                <a:solidFill>
                  <a:srgbClr val="0000FF"/>
                </a:solidFill>
              </a:rPr>
              <a:t>трофугалда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елейді</a:t>
            </a:r>
            <a:r>
              <a:rPr lang="ru-RU" b="1" i="1" dirty="0" smtClean="0">
                <a:solidFill>
                  <a:srgbClr val="0000FF"/>
                </a:solidFill>
              </a:rPr>
              <a:t>. </a:t>
            </a:r>
            <a:r>
              <a:rPr lang="ru-RU" b="1" i="1" dirty="0" err="1" smtClean="0">
                <a:solidFill>
                  <a:srgbClr val="0000FF"/>
                </a:solidFill>
              </a:rPr>
              <a:t>Електен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өткенін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kk-KZ" b="1" i="1" dirty="0" smtClean="0">
                <a:solidFill>
                  <a:srgbClr val="0000FF"/>
                </a:solidFill>
              </a:rPr>
              <a:t>ұ</a:t>
            </a:r>
            <a:r>
              <a:rPr lang="ru-RU" b="1" i="1" dirty="0" err="1" smtClean="0">
                <a:solidFill>
                  <a:srgbClr val="0000FF"/>
                </a:solidFill>
              </a:rPr>
              <a:t>нтакка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жібереді</a:t>
            </a:r>
            <a:r>
              <a:rPr lang="ru-RU" b="1" i="1" dirty="0" smtClean="0">
                <a:solidFill>
                  <a:srgbClr val="0000FF"/>
                </a:solidFill>
              </a:rPr>
              <a:t>, ал </a:t>
            </a:r>
            <a:r>
              <a:rPr lang="ru-RU" b="1" i="1" dirty="0" err="1" smtClean="0">
                <a:solidFill>
                  <a:srgbClr val="0000FF"/>
                </a:solidFill>
              </a:rPr>
              <a:t>сырғымасын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түскенін</a:t>
            </a:r>
            <a:r>
              <a:rPr lang="ru-RU" b="1" i="1" dirty="0" smtClean="0">
                <a:solidFill>
                  <a:srgbClr val="0000FF"/>
                </a:solidFill>
              </a:rPr>
              <a:t>, </a:t>
            </a:r>
            <a:r>
              <a:rPr lang="ru-RU" b="1" i="1" dirty="0" err="1" smtClean="0">
                <a:solidFill>
                  <a:srgbClr val="0000FF"/>
                </a:solidFill>
              </a:rPr>
              <a:t>желсорғыштан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өткізіп</a:t>
            </a:r>
            <a:r>
              <a:rPr lang="ru-RU" b="1" i="1" dirty="0" smtClean="0">
                <a:solidFill>
                  <a:srgbClr val="0000FF"/>
                </a:solidFill>
              </a:rPr>
              <a:t>, </a:t>
            </a:r>
            <a:r>
              <a:rPr lang="ru-RU" b="1" i="1" dirty="0" err="1" smtClean="0">
                <a:solidFill>
                  <a:srgbClr val="0000FF"/>
                </a:solidFill>
              </a:rPr>
              <a:t>жемдік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майда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д</a:t>
            </a:r>
            <a:r>
              <a:rPr lang="kk-KZ" b="1" i="1" dirty="0" smtClean="0">
                <a:solidFill>
                  <a:srgbClr val="0000FF"/>
                </a:solidFill>
              </a:rPr>
              <a:t>ә</a:t>
            </a:r>
            <a:r>
              <a:rPr lang="ru-RU" b="1" i="1" dirty="0" err="1" smtClean="0">
                <a:solidFill>
                  <a:srgbClr val="0000FF"/>
                </a:solidFill>
              </a:rPr>
              <a:t>нге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жібереді</a:t>
            </a:r>
            <a:r>
              <a:rPr lang="ru-RU" b="1" i="1" dirty="0" smtClean="0">
                <a:solidFill>
                  <a:srgbClr val="0000FF"/>
                </a:solidFill>
              </a:rPr>
              <a:t>. Т</a:t>
            </a:r>
            <a:r>
              <a:rPr lang="kk-KZ" b="1" i="1" dirty="0" smtClean="0">
                <a:solidFill>
                  <a:srgbClr val="0000FF"/>
                </a:solidFill>
              </a:rPr>
              <a:t>ұ</a:t>
            </a:r>
            <a:r>
              <a:rPr lang="ru-RU" b="1" i="1" dirty="0" err="1" smtClean="0">
                <a:solidFill>
                  <a:srgbClr val="0000FF"/>
                </a:solidFill>
              </a:rPr>
              <a:t>тас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ақталмаған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өнімдердің</a:t>
            </a:r>
            <a:r>
              <a:rPr lang="ru-RU" b="1" i="1" dirty="0" smtClean="0">
                <a:solidFill>
                  <a:srgbClr val="0000FF"/>
                </a:solidFill>
              </a:rPr>
              <a:t> (</a:t>
            </a:r>
            <a:r>
              <a:rPr lang="ru-RU" b="1" i="1" dirty="0" err="1" smtClean="0">
                <a:solidFill>
                  <a:srgbClr val="0000FF"/>
                </a:solidFill>
              </a:rPr>
              <a:t>ядроның</a:t>
            </a:r>
            <a:r>
              <a:rPr lang="ru-RU" b="1" i="1" dirty="0" smtClean="0">
                <a:solidFill>
                  <a:srgbClr val="0000FF"/>
                </a:solidFill>
              </a:rPr>
              <a:t>) м</a:t>
            </a:r>
            <a:r>
              <a:rPr lang="kk-KZ" b="1" i="1" dirty="0" smtClean="0">
                <a:solidFill>
                  <a:srgbClr val="0000FF"/>
                </a:solidFill>
              </a:rPr>
              <a:t>ө</a:t>
            </a:r>
            <a:r>
              <a:rPr lang="ru-RU" b="1" i="1" dirty="0" err="1" smtClean="0">
                <a:solidFill>
                  <a:srgbClr val="0000FF"/>
                </a:solidFill>
              </a:rPr>
              <a:t>лшері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kk-KZ" b="1" i="1" dirty="0" smtClean="0">
                <a:solidFill>
                  <a:srgbClr val="0000FF"/>
                </a:solidFill>
              </a:rPr>
              <a:t>ұ</a:t>
            </a:r>
            <a:r>
              <a:rPr lang="ru-RU" b="1" i="1" dirty="0" err="1" smtClean="0">
                <a:solidFill>
                  <a:srgbClr val="0000FF"/>
                </a:solidFill>
              </a:rPr>
              <a:t>нтак</a:t>
            </a:r>
            <a:r>
              <a:rPr lang="ru-RU" b="1" i="1" dirty="0" smtClean="0">
                <a:solidFill>
                  <a:srgbClr val="0000FF"/>
                </a:solidFill>
              </a:rPr>
              <a:t> пен </a:t>
            </a:r>
            <a:r>
              <a:rPr lang="ru-RU" b="1" i="1" dirty="0" err="1" smtClean="0">
                <a:solidFill>
                  <a:srgbClr val="0000FF"/>
                </a:solidFill>
              </a:rPr>
              <a:t>майда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д</a:t>
            </a:r>
            <a:r>
              <a:rPr lang="kk-KZ" b="1" i="1" dirty="0" smtClean="0">
                <a:solidFill>
                  <a:srgbClr val="0000FF"/>
                </a:solidFill>
              </a:rPr>
              <a:t>ә</a:t>
            </a:r>
            <a:r>
              <a:rPr lang="ru-RU" b="1" i="1" dirty="0" err="1" smtClean="0">
                <a:solidFill>
                  <a:srgbClr val="0000FF"/>
                </a:solidFill>
              </a:rPr>
              <a:t>н</a:t>
            </a:r>
            <a:r>
              <a:rPr lang="ru-RU" b="1" i="1" dirty="0" smtClean="0">
                <a:solidFill>
                  <a:srgbClr val="0000FF"/>
                </a:solidFill>
              </a:rPr>
              <a:t> к</a:t>
            </a:r>
            <a:r>
              <a:rPr lang="kk-KZ" b="1" i="1" dirty="0" smtClean="0">
                <a:solidFill>
                  <a:srgbClr val="0000FF"/>
                </a:solidFill>
              </a:rPr>
              <a:t>ұ</a:t>
            </a:r>
            <a:r>
              <a:rPr lang="ru-RU" b="1" i="1" dirty="0" err="1" smtClean="0">
                <a:solidFill>
                  <a:srgbClr val="0000FF"/>
                </a:solidFill>
              </a:rPr>
              <a:t>рамында</a:t>
            </a:r>
            <a:r>
              <a:rPr lang="ru-RU" b="1" i="1" dirty="0" smtClean="0">
                <a:solidFill>
                  <a:srgbClr val="0000FF"/>
                </a:solidFill>
              </a:rPr>
              <a:t> 2%-тен </a:t>
            </a:r>
            <a:r>
              <a:rPr lang="ru-RU" b="1" i="1" dirty="0" err="1" smtClean="0">
                <a:solidFill>
                  <a:srgbClr val="0000FF"/>
                </a:solidFill>
              </a:rPr>
              <a:t>аспауы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керек</a:t>
            </a:r>
            <a:r>
              <a:rPr lang="ru-RU" b="1" i="1" dirty="0" smtClean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20000"/>
              </a:lnSpc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       </a:t>
            </a:r>
            <a:r>
              <a:rPr lang="ru-RU" b="1" i="1" dirty="0" err="1" smtClean="0">
                <a:solidFill>
                  <a:srgbClr val="0000FF"/>
                </a:solidFill>
              </a:rPr>
              <a:t>Қауызды</a:t>
            </a:r>
            <a:r>
              <a:rPr lang="ru-RU" b="1" i="1" dirty="0" smtClean="0">
                <a:solidFill>
                  <a:srgbClr val="0000FF"/>
                </a:solidFill>
              </a:rPr>
              <a:t> да осы </a:t>
            </a:r>
            <a:r>
              <a:rPr lang="ru-RU" b="1" i="1" dirty="0" err="1" smtClean="0">
                <a:solidFill>
                  <a:srgbClr val="0000FF"/>
                </a:solidFill>
              </a:rPr>
              <a:t>машиналарда</a:t>
            </a:r>
            <a:r>
              <a:rPr lang="ru-RU" b="1" i="1" dirty="0" smtClean="0">
                <a:solidFill>
                  <a:srgbClr val="0000FF"/>
                </a:solidFill>
              </a:rPr>
              <a:t> 3,5 ж</a:t>
            </a:r>
            <a:r>
              <a:rPr lang="kk-KZ" b="1" i="1" dirty="0" smtClean="0">
                <a:solidFill>
                  <a:srgbClr val="0000FF"/>
                </a:solidFill>
              </a:rPr>
              <a:t>ә</a:t>
            </a:r>
            <a:r>
              <a:rPr lang="ru-RU" b="1" i="1" dirty="0" smtClean="0">
                <a:solidFill>
                  <a:srgbClr val="0000FF"/>
                </a:solidFill>
              </a:rPr>
              <a:t>не 2 мм </a:t>
            </a:r>
            <a:r>
              <a:rPr lang="ru-RU" b="1" i="1" dirty="0" err="1" smtClean="0">
                <a:solidFill>
                  <a:srgbClr val="0000FF"/>
                </a:solidFill>
              </a:rPr>
              <a:t>електерді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қолд</a:t>
            </a:r>
            <a:r>
              <a:rPr lang="kk-KZ" b="1" i="1" dirty="0" smtClean="0">
                <a:solidFill>
                  <a:srgbClr val="0000FF"/>
                </a:solidFill>
              </a:rPr>
              <a:t>а</a:t>
            </a:r>
            <a:r>
              <a:rPr lang="ru-RU" b="1" i="1" dirty="0" err="1" smtClean="0">
                <a:solidFill>
                  <a:srgbClr val="0000FF"/>
                </a:solidFill>
              </a:rPr>
              <a:t>нып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тексереді</a:t>
            </a:r>
            <a:r>
              <a:rPr lang="ru-RU" b="1" i="1" dirty="0" smtClean="0">
                <a:solidFill>
                  <a:srgbClr val="0000FF"/>
                </a:solidFill>
              </a:rPr>
              <a:t>. </a:t>
            </a:r>
            <a:r>
              <a:rPr lang="ru-RU" b="1" i="1" dirty="0" err="1" smtClean="0">
                <a:solidFill>
                  <a:srgbClr val="0000FF"/>
                </a:solidFill>
              </a:rPr>
              <a:t>Електің</a:t>
            </a:r>
            <a:r>
              <a:rPr lang="ru-RU" b="1" i="1" dirty="0" smtClean="0">
                <a:solidFill>
                  <a:srgbClr val="0000FF"/>
                </a:solidFill>
              </a:rPr>
              <a:t> 3,5 мм </a:t>
            </a:r>
            <a:r>
              <a:rPr lang="ru-RU" b="1" i="1" dirty="0" err="1" smtClean="0">
                <a:solidFill>
                  <a:srgbClr val="0000FF"/>
                </a:solidFill>
              </a:rPr>
              <a:t>сырғымасынан</a:t>
            </a:r>
            <a:r>
              <a:rPr lang="ru-RU" b="1" i="1" dirty="0" smtClean="0">
                <a:solidFill>
                  <a:srgbClr val="0000FF"/>
                </a:solidFill>
              </a:rPr>
              <a:t>, </a:t>
            </a:r>
            <a:r>
              <a:rPr lang="ru-RU" b="1" i="1" dirty="0" err="1" smtClean="0">
                <a:solidFill>
                  <a:srgbClr val="0000FF"/>
                </a:solidFill>
              </a:rPr>
              <a:t>ірі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кауыздың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kk-KZ" b="1" i="1" dirty="0" smtClean="0">
                <a:solidFill>
                  <a:srgbClr val="0000FF"/>
                </a:solidFill>
              </a:rPr>
              <a:t>құ</a:t>
            </a:r>
            <a:r>
              <a:rPr lang="ru-RU" b="1" i="1" dirty="0" smtClean="0">
                <a:solidFill>
                  <a:srgbClr val="0000FF"/>
                </a:solidFill>
              </a:rPr>
              <a:t>рам</a:t>
            </a:r>
            <a:r>
              <a:rPr lang="kk-KZ" b="1" i="1" dirty="0" smtClean="0">
                <a:solidFill>
                  <a:srgbClr val="0000FF"/>
                </a:solidFill>
              </a:rPr>
              <a:t>ын</a:t>
            </a:r>
            <a:r>
              <a:rPr lang="ru-RU" b="1" i="1" dirty="0" smtClean="0">
                <a:solidFill>
                  <a:srgbClr val="0000FF"/>
                </a:solidFill>
              </a:rPr>
              <a:t>ан, </a:t>
            </a:r>
            <a:r>
              <a:rPr lang="ru-RU" b="1" i="1" dirty="0" err="1" smtClean="0">
                <a:solidFill>
                  <a:srgbClr val="0000FF"/>
                </a:solidFill>
              </a:rPr>
              <a:t>д</a:t>
            </a:r>
            <a:r>
              <a:rPr lang="kk-KZ" b="1" i="1" dirty="0" smtClean="0">
                <a:solidFill>
                  <a:srgbClr val="0000FF"/>
                </a:solidFill>
              </a:rPr>
              <a:t>ә</a:t>
            </a:r>
            <a:r>
              <a:rPr lang="ru-RU" b="1" i="1" dirty="0" err="1" smtClean="0">
                <a:solidFill>
                  <a:srgbClr val="0000FF"/>
                </a:solidFill>
              </a:rPr>
              <a:t>нді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бөлі</a:t>
            </a:r>
            <a:r>
              <a:rPr lang="kk-KZ" b="1" i="1" dirty="0" smtClean="0">
                <a:solidFill>
                  <a:srgbClr val="0000FF"/>
                </a:solidFill>
              </a:rPr>
              <a:t>п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алу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үшін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екі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рет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желсорғыштан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өткізеді</a:t>
            </a:r>
            <a:r>
              <a:rPr lang="ru-RU" b="1" i="1" dirty="0" smtClean="0">
                <a:solidFill>
                  <a:srgbClr val="0000FF"/>
                </a:solidFill>
              </a:rPr>
              <a:t>. А</a:t>
            </a:r>
            <a:r>
              <a:rPr lang="kk-KZ" b="1" i="1" dirty="0" smtClean="0">
                <a:solidFill>
                  <a:srgbClr val="0000FF"/>
                </a:solidFill>
              </a:rPr>
              <a:t>қ</a:t>
            </a:r>
            <a:r>
              <a:rPr lang="ru-RU" b="1" i="1" dirty="0" err="1" smtClean="0">
                <a:solidFill>
                  <a:srgbClr val="0000FF"/>
                </a:solidFill>
              </a:rPr>
              <a:t>талмаған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дәннің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мөлшері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қауыздың</a:t>
            </a:r>
            <a:r>
              <a:rPr lang="kk-KZ" b="1" i="1" dirty="0" smtClean="0">
                <a:solidFill>
                  <a:srgbClr val="0000FF"/>
                </a:solidFill>
              </a:rPr>
              <a:t> құ</a:t>
            </a:r>
            <a:r>
              <a:rPr lang="ru-RU" b="1" i="1" dirty="0" smtClean="0">
                <a:solidFill>
                  <a:srgbClr val="0000FF"/>
                </a:solidFill>
              </a:rPr>
              <a:t>рам</a:t>
            </a:r>
            <a:r>
              <a:rPr lang="kk-KZ" b="1" i="1" dirty="0" smtClean="0">
                <a:solidFill>
                  <a:srgbClr val="0000FF"/>
                </a:solidFill>
              </a:rPr>
              <a:t>ынд</a:t>
            </a:r>
            <a:r>
              <a:rPr lang="ru-RU" b="1" i="1" dirty="0" smtClean="0">
                <a:solidFill>
                  <a:srgbClr val="0000FF"/>
                </a:solidFill>
              </a:rPr>
              <a:t>а 1,5%-тен </a:t>
            </a:r>
            <a:r>
              <a:rPr lang="ru-RU" b="1" i="1" dirty="0" err="1" smtClean="0">
                <a:solidFill>
                  <a:srgbClr val="0000FF"/>
                </a:solidFill>
              </a:rPr>
              <a:t>аспауы</a:t>
            </a:r>
            <a:r>
              <a:rPr lang="kk-KZ" b="1" i="1" dirty="0" smtClean="0">
                <a:solidFill>
                  <a:srgbClr val="0000FF"/>
                </a:solidFill>
              </a:rPr>
              <a:t> қ</a:t>
            </a:r>
            <a:r>
              <a:rPr lang="ru-RU" b="1" i="1" dirty="0" err="1" smtClean="0">
                <a:solidFill>
                  <a:srgbClr val="0000FF"/>
                </a:solidFill>
              </a:rPr>
              <a:t>ажет</a:t>
            </a:r>
            <a:r>
              <a:rPr lang="ru-RU" b="1" i="1" dirty="0" smtClean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20000"/>
              </a:lnSpc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          С</a:t>
            </a:r>
            <a:r>
              <a:rPr lang="kk-KZ" b="1" i="1" dirty="0" smtClean="0">
                <a:solidFill>
                  <a:srgbClr val="0000FF"/>
                </a:solidFill>
              </a:rPr>
              <a:t>ұлы ұ</a:t>
            </a:r>
            <a:r>
              <a:rPr lang="ru-RU" b="1" i="1" dirty="0" err="1" smtClean="0">
                <a:solidFill>
                  <a:srgbClr val="0000FF"/>
                </a:solidFill>
              </a:rPr>
              <a:t>нтағын</a:t>
            </a:r>
            <a:r>
              <a:rPr lang="ru-RU" b="1" i="1" dirty="0" smtClean="0">
                <a:solidFill>
                  <a:srgbClr val="0000FF"/>
                </a:solidFill>
              </a:rPr>
              <a:t>, </a:t>
            </a:r>
            <a:r>
              <a:rPr lang="ru-RU" b="1" i="1" dirty="0" err="1" smtClean="0">
                <a:solidFill>
                  <a:srgbClr val="0000FF"/>
                </a:solidFill>
              </a:rPr>
              <a:t>майда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д</a:t>
            </a:r>
            <a:r>
              <a:rPr lang="kk-KZ" b="1" i="1" dirty="0" smtClean="0">
                <a:solidFill>
                  <a:srgbClr val="0000FF"/>
                </a:solidFill>
              </a:rPr>
              <a:t>ә</a:t>
            </a:r>
            <a:r>
              <a:rPr lang="ru-RU" b="1" i="1" dirty="0" err="1" smtClean="0">
                <a:solidFill>
                  <a:srgbClr val="0000FF"/>
                </a:solidFill>
              </a:rPr>
              <a:t>нді</a:t>
            </a:r>
            <a:r>
              <a:rPr lang="ru-RU" b="1" i="1" dirty="0" smtClean="0">
                <a:solidFill>
                  <a:srgbClr val="0000FF"/>
                </a:solidFill>
              </a:rPr>
              <a:t> ж</a:t>
            </a:r>
            <a:r>
              <a:rPr lang="kk-KZ" b="1" i="1" dirty="0" smtClean="0">
                <a:solidFill>
                  <a:srgbClr val="0000FF"/>
                </a:solidFill>
              </a:rPr>
              <a:t>ә</a:t>
            </a:r>
            <a:r>
              <a:rPr lang="ru-RU" b="1" i="1" dirty="0" smtClean="0">
                <a:solidFill>
                  <a:srgbClr val="0000FF"/>
                </a:solidFill>
              </a:rPr>
              <a:t>не </a:t>
            </a:r>
            <a:r>
              <a:rPr lang="ru-RU" b="1" i="1" dirty="0" err="1" smtClean="0">
                <a:solidFill>
                  <a:srgbClr val="0000FF"/>
                </a:solidFill>
              </a:rPr>
              <a:t>қауызды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қ</a:t>
            </a:r>
            <a:r>
              <a:rPr lang="kk-KZ" b="1" i="1" dirty="0" smtClean="0">
                <a:solidFill>
                  <a:srgbClr val="0000FF"/>
                </a:solidFill>
              </a:rPr>
              <a:t>ұ</a:t>
            </a:r>
            <a:r>
              <a:rPr lang="ru-RU" b="1" i="1" dirty="0" smtClean="0">
                <a:solidFill>
                  <a:srgbClr val="0000FF"/>
                </a:solidFill>
              </a:rPr>
              <a:t>рама </a:t>
            </a:r>
            <a:r>
              <a:rPr lang="ru-RU" b="1" i="1" dirty="0" err="1" smtClean="0">
                <a:solidFill>
                  <a:srgbClr val="0000FF"/>
                </a:solidFill>
              </a:rPr>
              <a:t>жем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шығаруға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қолданады</a:t>
            </a:r>
            <a:r>
              <a:rPr lang="ru-RU" b="1" i="1" dirty="0" smtClean="0">
                <a:solidFill>
                  <a:srgbClr val="0000FF"/>
                </a:solidFill>
              </a:rPr>
              <a:t>.</a:t>
            </a:r>
          </a:p>
          <a:p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214290"/>
          <a:ext cx="8501122" cy="642942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970807"/>
                <a:gridCol w="1563181"/>
                <a:gridCol w="3267462"/>
                <a:gridCol w="1699672"/>
              </a:tblGrid>
              <a:tr h="1057668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err="1"/>
                        <a:t>Ажарланған</a:t>
                      </a:r>
                      <a:r>
                        <a:rPr lang="ru-RU" sz="1800" b="1" dirty="0"/>
                        <a:t> </a:t>
                      </a:r>
                      <a:r>
                        <a:rPr lang="ru-RU" sz="1800" b="1" dirty="0" err="1"/>
                        <a:t>сұлы</a:t>
                      </a:r>
                      <a:r>
                        <a:rPr lang="ru-RU" sz="1800" b="1" dirty="0"/>
                        <a:t> </a:t>
                      </a:r>
                      <a:r>
                        <a:rPr lang="ru-RU" sz="1800" b="1" dirty="0" err="1"/>
                        <a:t>жармасын</a:t>
                      </a:r>
                      <a:r>
                        <a:rPr lang="ru-RU" sz="1800" b="1" dirty="0"/>
                        <a:t> </a:t>
                      </a:r>
                      <a:r>
                        <a:rPr lang="ru-RU" sz="1800" b="1" dirty="0" err="1"/>
                        <a:t>өндір</a:t>
                      </a:r>
                      <a:r>
                        <a:rPr lang="kk-KZ" sz="1800" b="1" dirty="0"/>
                        <a:t>у</a:t>
                      </a:r>
                      <a:r>
                        <a:rPr lang="ru-RU" sz="1800" b="1" dirty="0"/>
                        <a:t>де </a:t>
                      </a:r>
                      <a:r>
                        <a:rPr lang="ru-RU" sz="1800" b="1" dirty="0" err="1"/>
                        <a:t>алынатын</a:t>
                      </a:r>
                      <a:r>
                        <a:rPr lang="ru-RU" sz="1800" b="1" dirty="0"/>
                        <a:t> </a:t>
                      </a:r>
                      <a:r>
                        <a:rPr lang="ru-RU" sz="1800" b="1" dirty="0" err="1"/>
                        <a:t>даяр</a:t>
                      </a:r>
                      <a:r>
                        <a:rPr lang="ru-RU" sz="1800" b="1" dirty="0"/>
                        <a:t> </a:t>
                      </a:r>
                      <a:r>
                        <a:rPr lang="ru-RU" sz="1800" b="1" dirty="0" err="1"/>
                        <a:t>өнімдерд</a:t>
                      </a:r>
                      <a:r>
                        <a:rPr lang="kk-KZ" sz="1800" b="1" dirty="0"/>
                        <a:t>ің</a:t>
                      </a:r>
                      <a:endParaRPr lang="ru-RU" sz="18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u="none" strike="noStrike" spc="0" dirty="0" err="1"/>
                        <a:t>шығым</a:t>
                      </a:r>
                      <a:r>
                        <a:rPr lang="ru-RU" sz="1800" b="1" u="none" strike="noStrike" spc="0" dirty="0"/>
                        <a:t> </a:t>
                      </a:r>
                      <a:r>
                        <a:rPr lang="ru-RU" sz="1800" b="1" u="none" strike="noStrike" spc="0" dirty="0" err="1"/>
                        <a:t>мөлшері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8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 dirty="0" err="1"/>
                        <a:t>Өнімдер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ІІІы</a:t>
                      </a:r>
                      <a:r>
                        <a:rPr lang="kk-KZ" sz="1400" u="none" strike="noStrike" spc="0"/>
                        <a:t>ғ</a:t>
                      </a:r>
                      <a:r>
                        <a:rPr lang="ru-RU" sz="1400" u="none" strike="noStrike" spc="0"/>
                        <a:t>ымы, %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 dirty="0" err="1"/>
                        <a:t>Өнімдер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 dirty="0" err="1"/>
                        <a:t>Шығымы</a:t>
                      </a:r>
                      <a:r>
                        <a:rPr lang="ru-RU" sz="1400" u="none" strike="noStrike" spc="0" dirty="0"/>
                        <a:t>, %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</a:tr>
              <a:tr h="10576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Жарма: жоғары сорт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 dirty="0"/>
                        <a:t>15,0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 dirty="0" err="1"/>
                        <a:t>Қауыз</a:t>
                      </a:r>
                      <a:r>
                        <a:rPr lang="ru-RU" sz="1400" u="none" strike="noStrike" spc="0" dirty="0"/>
                        <a:t>,</a:t>
                      </a:r>
                      <a:endParaRPr lang="ru-RU" sz="12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 dirty="0"/>
                        <a:t>II </a:t>
                      </a:r>
                      <a:r>
                        <a:rPr lang="ru-RU" sz="1400" u="none" strike="noStrike" spc="0" dirty="0" err="1"/>
                        <a:t>категориялы</a:t>
                      </a:r>
                      <a:r>
                        <a:rPr lang="kk-KZ" sz="1400" u="none" strike="noStrike" spc="0" dirty="0"/>
                        <a:t>қ</a:t>
                      </a:r>
                      <a:r>
                        <a:rPr lang="ru-RU" sz="1400" u="none" strike="noStrike" spc="0" dirty="0"/>
                        <a:t>,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</a:tr>
              <a:tr h="5288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Бірінші сорт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30,5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 dirty="0" err="1"/>
                        <a:t>қалдықтар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 dirty="0"/>
                        <a:t>27,7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</a:tr>
              <a:tr h="1141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Барлық жарма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45,5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Майда сұлы, І ж</a:t>
                      </a:r>
                      <a:r>
                        <a:rPr lang="kk-KZ" sz="1400" u="none" strike="noStrike" spc="0"/>
                        <a:t>ә</a:t>
                      </a:r>
                      <a:r>
                        <a:rPr lang="ru-RU" sz="1400" u="none" strike="noStrike" spc="0"/>
                        <a:t>не II категориялы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</a:tr>
              <a:tr h="10576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Жемдік майда жарма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4,5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u="none" strike="noStrike" spc="0"/>
                        <a:t>Қалдықт</a:t>
                      </a:r>
                      <a:r>
                        <a:rPr lang="ru-RU" sz="1400" u="none" strike="noStrike" spc="0"/>
                        <a:t>ар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 dirty="0"/>
                        <a:t>7,8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</a:tr>
              <a:tr h="5288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u="none" strike="noStrike" spc="0"/>
                        <a:t>Ұнтақ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11,0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Кебуі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 dirty="0"/>
                        <a:t>3,5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</a:tr>
              <a:tr h="5288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/>
                        <a:t>Барл</a:t>
                      </a:r>
                      <a:r>
                        <a:rPr lang="kk-KZ" sz="1400" u="none" strike="noStrike" spc="0"/>
                        <a:t>ығ</a:t>
                      </a:r>
                      <a:r>
                        <a:rPr lang="ru-RU" sz="1400" u="none" strike="noStrike" spc="0"/>
                        <a:t>ы</a:t>
                      </a:r>
                      <a:endParaRPr lang="ru-RU" sz="120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none" strike="noStrike" spc="0" dirty="0"/>
                        <a:t>100,0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643182"/>
            <a:ext cx="456041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Орындаған: Еришев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А.А.</a:t>
            </a:r>
          </a:p>
          <a:p>
            <a:endParaRPr lang="kk-KZ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Тексерген: Байканов М.Ж.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Жоспар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dirty="0" smtClean="0"/>
              <a:t>1.Сұлы жармасын алу технологиясы</a:t>
            </a:r>
          </a:p>
          <a:p>
            <a:r>
              <a:rPr lang="kk-KZ" dirty="0" smtClean="0"/>
              <a:t>2. Дәнді жарма алуға дайындау</a:t>
            </a:r>
          </a:p>
          <a:p>
            <a:r>
              <a:rPr lang="kk-KZ" dirty="0" smtClean="0"/>
              <a:t>3. Дәнді қоспалардан тазалау</a:t>
            </a:r>
          </a:p>
          <a:p>
            <a:r>
              <a:rPr lang="kk-KZ" dirty="0" smtClean="0"/>
              <a:t>4. Дәнді ылғалдау</a:t>
            </a:r>
          </a:p>
          <a:p>
            <a:r>
              <a:rPr lang="kk-KZ" dirty="0" smtClean="0"/>
              <a:t>5. Сұлы дәнінен жармалар өндіру және дәнді ақтау</a:t>
            </a:r>
          </a:p>
          <a:p>
            <a:r>
              <a:rPr lang="kk-KZ" dirty="0" smtClean="0"/>
              <a:t>6. Жарма мен қалдықтарды тексеру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9bc9f17935601f1b71ccf4aed544de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Еришев\Новая папка (2)\Desktop\uvk_2_ovsyanaya_krupa_i_hlopya_gerkules_foto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77" y="0"/>
            <a:ext cx="912732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35768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600" i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           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Сұлы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ә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нінен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сұлы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жапалағын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, ж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ә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не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сұлы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ұн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ын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(толокно) 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ажа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рланған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жарма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алады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 Бас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қ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жарма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өнімдеріне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карағанда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сұ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лыдан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алынған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даяр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өнімдерді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ң к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алориясы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жоғары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кұрамын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нәруыз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бен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майд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ың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мөлшері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өте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кө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болады.Олардың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құра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мы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көптеген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витаминдерді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ң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минералдық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заттардың,микроэле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енттердің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болуына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байланысты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диетал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ық қ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асиеттері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де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ерекше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Сұлы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ә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нінде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бас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қ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жарма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да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қ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ылдарына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қ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арағанда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қабығы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ны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ң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м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ө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лшері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өт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көп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25-30%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мөлшерінде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Сұлы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ә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ің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қ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ұрам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ын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да 1,8x20 мм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електен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өтетінмайда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дән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көп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болады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Олар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жоғары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са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алы (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көп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мөлшерде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)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жарма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алуға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кедергі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жасайды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 Сон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дық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тан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олард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ың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мөлшері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сұлының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кұрам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ын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да 5 %-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тен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аспауы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керек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Сұлы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ядросы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жұ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қ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 т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ұқ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ымдық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ұрықтық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ж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ә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не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алейрондык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қаб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ық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тармен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ка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талған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олард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ың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жалпы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мөлшері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</a:t>
            </a:r>
            <a:r>
              <a:rPr lang="kk-KZ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ә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массасының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9- 11 %-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ін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4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кұрайды</a:t>
            </a:r>
            <a:r>
              <a:rPr lang="ru-RU" sz="4600" i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>
            <a:normAutofit/>
          </a:bodyPr>
          <a:lstStyle/>
          <a:p>
            <a:pPr algn="ctr"/>
            <a:r>
              <a:rPr lang="kk-KZ" sz="3200" b="1" dirty="0" smtClean="0">
                <a:solidFill>
                  <a:srgbClr val="FFFF00"/>
                </a:solidFill>
              </a:rPr>
              <a:t>Сұлы жармасын алу технологиясы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6215082"/>
            <a:ext cx="8286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000" b="1" dirty="0" smtClean="0">
                <a:solidFill>
                  <a:srgbClr val="0000FF"/>
                </a:solidFill>
              </a:rPr>
              <a:t>“Геркулес” сұлы жармасын алуға арналған аппарат УВК-2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290942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CBAB~1\AppData\Local\Temp\FineReader10\media\image1.png"/>
          <p:cNvPicPr>
            <a:picLocks noGrp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</a:blip>
          <a:stretch>
            <a:fillRect/>
          </a:stretch>
        </p:blipFill>
        <p:spPr bwMode="auto">
          <a:xfrm>
            <a:off x="1000100" y="1285860"/>
            <a:ext cx="3571900" cy="4320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357298"/>
            <a:ext cx="4038600" cy="374014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kk-KZ" dirty="0" smtClean="0"/>
              <a:t> </a:t>
            </a:r>
            <a:r>
              <a:rPr lang="kk-KZ" sz="2800" i="1" dirty="0" smtClean="0">
                <a:solidFill>
                  <a:srgbClr val="FFFF00"/>
                </a:solidFill>
              </a:rPr>
              <a:t>Дайындауда қолданатын негізгі операциялар: қоспаларды бөліп алу және дәнді булап ылғалдау</a:t>
            </a:r>
            <a:endParaRPr lang="ru-RU" sz="2800" i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57166"/>
            <a:ext cx="64540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32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Дәнді жарма алуға дайындау</a:t>
            </a:r>
            <a:endParaRPr lang="ru-RU" sz="32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Содержимое 5"/>
          <p:cNvSpPr txBox="1">
            <a:spLocks/>
          </p:cNvSpPr>
          <p:nvPr/>
        </p:nvSpPr>
        <p:spPr>
          <a:xfrm>
            <a:off x="500034" y="5715016"/>
            <a:ext cx="8643966" cy="1142984"/>
          </a:xfrm>
          <a:prstGeom prst="rect">
            <a:avLst/>
          </a:prstGeom>
        </p:spPr>
        <p:txBody>
          <a:bodyPr vert="horz" anchor="t">
            <a:normAutofit fontScale="70000" lnSpcReduction="20000"/>
          </a:bodyPr>
          <a:lstStyle/>
          <a:p>
            <a:r>
              <a:rPr lang="ru-RU" sz="2600" dirty="0" err="1" smtClean="0">
                <a:solidFill>
                  <a:srgbClr val="FFFF00"/>
                </a:solidFill>
              </a:rPr>
              <a:t>Сұлы</a:t>
            </a:r>
            <a:r>
              <a:rPr lang="ru-RU" sz="2600" dirty="0" smtClean="0">
                <a:solidFill>
                  <a:srgbClr val="FFFF00"/>
                </a:solidFill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</a:rPr>
              <a:t>дәнін</a:t>
            </a:r>
            <a:r>
              <a:rPr lang="ru-RU" sz="2600" dirty="0" smtClean="0">
                <a:solidFill>
                  <a:srgbClr val="FFFF00"/>
                </a:solidFill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</a:rPr>
              <a:t>жарма</a:t>
            </a:r>
            <a:r>
              <a:rPr lang="ru-RU" sz="2600" dirty="0" smtClean="0">
                <a:solidFill>
                  <a:srgbClr val="FFFF00"/>
                </a:solidFill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</a:rPr>
              <a:t>алуға</a:t>
            </a:r>
            <a:r>
              <a:rPr lang="ru-RU" sz="2600" dirty="0" smtClean="0">
                <a:solidFill>
                  <a:srgbClr val="FFFF00"/>
                </a:solidFill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</a:rPr>
              <a:t>дайындау</a:t>
            </a:r>
            <a:r>
              <a:rPr lang="ru-RU" sz="2600" dirty="0" smtClean="0">
                <a:solidFill>
                  <a:srgbClr val="FFFF00"/>
                </a:solidFill>
              </a:rPr>
              <a:t> </a:t>
            </a:r>
            <a:r>
              <a:rPr lang="kk-KZ" sz="2600" dirty="0" smtClean="0">
                <a:solidFill>
                  <a:srgbClr val="FFFF00"/>
                </a:solidFill>
              </a:rPr>
              <a:t>с</a:t>
            </a:r>
            <a:r>
              <a:rPr lang="ru-RU" sz="2600" dirty="0" err="1" smtClean="0">
                <a:solidFill>
                  <a:srgbClr val="FFFF00"/>
                </a:solidFill>
              </a:rPr>
              <a:t>хемасы</a:t>
            </a:r>
            <a:r>
              <a:rPr lang="ru-RU" sz="2600" dirty="0" smtClean="0">
                <a:solidFill>
                  <a:srgbClr val="FFFF00"/>
                </a:solidFill>
              </a:rPr>
              <a:t>: 1 - </a:t>
            </a:r>
            <a:r>
              <a:rPr lang="ru-RU" sz="2600" dirty="0" err="1" smtClean="0">
                <a:solidFill>
                  <a:srgbClr val="FFFF00"/>
                </a:solidFill>
              </a:rPr>
              <a:t>автоматты</a:t>
            </a:r>
            <a:r>
              <a:rPr lang="ru-RU" sz="2600" dirty="0" smtClean="0">
                <a:solidFill>
                  <a:srgbClr val="FFFF00"/>
                </a:solidFill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</a:rPr>
              <a:t>таразылар</a:t>
            </a:r>
            <a:r>
              <a:rPr lang="ru-RU" sz="2600" dirty="0" smtClean="0">
                <a:solidFill>
                  <a:srgbClr val="FFFF00"/>
                </a:solidFill>
              </a:rPr>
              <a:t>; 2 - </a:t>
            </a:r>
            <a:r>
              <a:rPr lang="ru-RU" sz="2600" dirty="0" err="1" smtClean="0">
                <a:solidFill>
                  <a:srgbClr val="FFFF00"/>
                </a:solidFill>
              </a:rPr>
              <a:t>желді</a:t>
            </a:r>
            <a:r>
              <a:rPr lang="ru-RU" sz="2600" dirty="0" smtClean="0">
                <a:solidFill>
                  <a:srgbClr val="FFFF00"/>
                </a:solidFill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</a:rPr>
              <a:t>електі</a:t>
            </a:r>
            <a:r>
              <a:rPr lang="ru-RU" sz="2600" dirty="0" smtClean="0">
                <a:solidFill>
                  <a:srgbClr val="FFFF00"/>
                </a:solidFill>
              </a:rPr>
              <a:t> сепаратор; 3-жарма </a:t>
            </a:r>
            <a:r>
              <a:rPr lang="ru-RU" sz="2600" dirty="0" err="1" smtClean="0">
                <a:solidFill>
                  <a:srgbClr val="FFFF00"/>
                </a:solidFill>
              </a:rPr>
              <a:t>бөлгіш</a:t>
            </a:r>
            <a:r>
              <a:rPr lang="ru-RU" sz="2600" dirty="0" smtClean="0">
                <a:solidFill>
                  <a:srgbClr val="FFFF00"/>
                </a:solidFill>
              </a:rPr>
              <a:t>; 4 - </a:t>
            </a:r>
            <a:r>
              <a:rPr lang="kk-KZ" sz="2600" dirty="0" smtClean="0">
                <a:solidFill>
                  <a:srgbClr val="FFFF00"/>
                </a:solidFill>
              </a:rPr>
              <a:t>қ</a:t>
            </a:r>
            <a:r>
              <a:rPr lang="ru-RU" sz="2600" dirty="0" smtClean="0">
                <a:solidFill>
                  <a:srgbClr val="FFFF00"/>
                </a:solidFill>
              </a:rPr>
              <a:t>ара </a:t>
            </a:r>
            <a:r>
              <a:rPr lang="ru-RU" sz="2600" dirty="0" err="1" smtClean="0">
                <a:solidFill>
                  <a:srgbClr val="FFFF00"/>
                </a:solidFill>
              </a:rPr>
              <a:t>сұлыны</a:t>
            </a:r>
            <a:r>
              <a:rPr lang="ru-RU" sz="2600" dirty="0" smtClean="0">
                <a:solidFill>
                  <a:srgbClr val="FFFF00"/>
                </a:solidFill>
              </a:rPr>
              <a:t> </a:t>
            </a:r>
            <a:r>
              <a:rPr lang="ru-RU" sz="2600" dirty="0" err="1" smtClean="0">
                <a:solidFill>
                  <a:srgbClr val="FFFF00"/>
                </a:solidFill>
              </a:rPr>
              <a:t>бөлгі</a:t>
            </a:r>
            <a:r>
              <a:rPr lang="kk-KZ" sz="2600" dirty="0" smtClean="0">
                <a:solidFill>
                  <a:srgbClr val="FFFF00"/>
                </a:solidFill>
              </a:rPr>
              <a:t>ш</a:t>
            </a:r>
            <a:r>
              <a:rPr lang="ru-RU" sz="2600" dirty="0" smtClean="0">
                <a:solidFill>
                  <a:srgbClr val="FFFF00"/>
                </a:solidFill>
              </a:rPr>
              <a:t> машина; 5 - </a:t>
            </a:r>
            <a:r>
              <a:rPr lang="kk-KZ" sz="2600" dirty="0" smtClean="0">
                <a:solidFill>
                  <a:srgbClr val="FFFF00"/>
                </a:solidFill>
              </a:rPr>
              <a:t>қ</a:t>
            </a:r>
            <a:r>
              <a:rPr lang="ru-RU" sz="2600" dirty="0" err="1" smtClean="0">
                <a:solidFill>
                  <a:srgbClr val="FFFF00"/>
                </a:solidFill>
              </a:rPr>
              <a:t>арамы</a:t>
            </a:r>
            <a:r>
              <a:rPr lang="kk-KZ" sz="2600" dirty="0" smtClean="0">
                <a:solidFill>
                  <a:srgbClr val="FFFF00"/>
                </a:solidFill>
              </a:rPr>
              <a:t>қ</a:t>
            </a:r>
            <a:r>
              <a:rPr lang="ru-RU" sz="2600" dirty="0" smtClean="0">
                <a:solidFill>
                  <a:srgbClr val="FFFF00"/>
                </a:solidFill>
              </a:rPr>
              <a:t>ша </a:t>
            </a:r>
            <a:r>
              <a:rPr lang="ru-RU" sz="2600" dirty="0" err="1" smtClean="0">
                <a:solidFill>
                  <a:srgbClr val="FFFF00"/>
                </a:solidFill>
              </a:rPr>
              <a:t>бөлгіш</a:t>
            </a:r>
            <a:r>
              <a:rPr lang="ru-RU" sz="2600" dirty="0" smtClean="0">
                <a:solidFill>
                  <a:srgbClr val="FFFF00"/>
                </a:solidFill>
              </a:rPr>
              <a:t> машина; 6 - </a:t>
            </a:r>
            <a:r>
              <a:rPr lang="ru-RU" sz="2600" dirty="0" err="1" smtClean="0">
                <a:solidFill>
                  <a:srgbClr val="FFFF00"/>
                </a:solidFill>
              </a:rPr>
              <a:t>була</a:t>
            </a:r>
            <a:r>
              <a:rPr lang="kk-KZ" sz="2600" dirty="0" smtClean="0">
                <a:solidFill>
                  <a:srgbClr val="FFFF00"/>
                </a:solidFill>
              </a:rPr>
              <a:t>ғ</a:t>
            </a:r>
            <a:r>
              <a:rPr lang="ru-RU" sz="2600" dirty="0" err="1" smtClean="0">
                <a:solidFill>
                  <a:srgbClr val="FFFF00"/>
                </a:solidFill>
              </a:rPr>
              <a:t>ыш</a:t>
            </a:r>
            <a:r>
              <a:rPr lang="ru-RU" sz="2600" dirty="0" smtClean="0">
                <a:solidFill>
                  <a:srgbClr val="FFFF00"/>
                </a:solidFill>
              </a:rPr>
              <a:t> </a:t>
            </a:r>
            <a:r>
              <a:rPr lang="kk-KZ" sz="2600" dirty="0" smtClean="0">
                <a:solidFill>
                  <a:srgbClr val="FFFF00"/>
                </a:solidFill>
              </a:rPr>
              <a:t>апп</a:t>
            </a:r>
            <a:r>
              <a:rPr lang="ru-RU" sz="2600" dirty="0" smtClean="0">
                <a:solidFill>
                  <a:srgbClr val="FFFF00"/>
                </a:solidFill>
              </a:rPr>
              <a:t>арат; 7-кептіргіш; 8 - </a:t>
            </a:r>
            <a:r>
              <a:rPr lang="ru-RU" sz="2600" dirty="0" err="1" smtClean="0">
                <a:solidFill>
                  <a:srgbClr val="FFFF00"/>
                </a:solidFill>
              </a:rPr>
              <a:t>суытқыш</a:t>
            </a:r>
            <a:r>
              <a:rPr lang="ru-RU" sz="2600" dirty="0" smtClean="0">
                <a:solidFill>
                  <a:srgbClr val="FFFF00"/>
                </a:solidFill>
              </a:rPr>
              <a:t> аппарат; 9 - бурат.</a:t>
            </a:r>
          </a:p>
          <a:p>
            <a:r>
              <a:rPr lang="kk-KZ" sz="2000" dirty="0" smtClean="0"/>
              <a:t> 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"/>
            <a:ext cx="9143999" cy="694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/>
          <a:lstStyle/>
          <a:p>
            <a:r>
              <a:rPr lang="ru-RU" sz="4000" b="1" dirty="0" err="1" smtClean="0">
                <a:solidFill>
                  <a:srgbClr val="FFFF00"/>
                </a:solidFill>
              </a:rPr>
              <a:t>Дәнді</a:t>
            </a:r>
            <a:r>
              <a:rPr lang="ru-RU" sz="4000" b="1" dirty="0" smtClean="0">
                <a:solidFill>
                  <a:srgbClr val="FFFF00"/>
                </a:solidFill>
              </a:rPr>
              <a:t> </a:t>
            </a:r>
            <a:r>
              <a:rPr lang="ru-RU" sz="4000" b="1" dirty="0" err="1" smtClean="0">
                <a:solidFill>
                  <a:srgbClr val="FFFF00"/>
                </a:solidFill>
              </a:rPr>
              <a:t>қоспалардан</a:t>
            </a:r>
            <a:r>
              <a:rPr lang="ru-RU" sz="4000" b="1" dirty="0" smtClean="0">
                <a:solidFill>
                  <a:srgbClr val="FFFF00"/>
                </a:solidFill>
              </a:rPr>
              <a:t> </a:t>
            </a:r>
            <a:r>
              <a:rPr lang="ru-RU" sz="4000" b="1" dirty="0" err="1" smtClean="0">
                <a:solidFill>
                  <a:srgbClr val="FFFF00"/>
                </a:solidFill>
              </a:rPr>
              <a:t>тазалау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200" i="1" dirty="0" smtClean="0">
                <a:latin typeface="Constantia" pitchFamily="18" charset="0"/>
              </a:rPr>
              <a:t>            </a:t>
            </a:r>
            <a:r>
              <a:rPr lang="ru-RU" sz="3200" b="1" i="1" dirty="0" err="1" smtClean="0">
                <a:solidFill>
                  <a:schemeClr val="bg1"/>
                </a:solidFill>
              </a:rPr>
              <a:t>Қоспаларды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тазалау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үшін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астықты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екі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рет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желді-електі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сепаратордан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өткізеді</a:t>
            </a:r>
            <a:r>
              <a:rPr lang="ru-RU" sz="3200" b="1" i="1" dirty="0" smtClean="0">
                <a:solidFill>
                  <a:schemeClr val="bg1"/>
                </a:solidFill>
              </a:rPr>
              <a:t>.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Сепаратордың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бірінші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жүйесінде</a:t>
            </a:r>
            <a:r>
              <a:rPr lang="ru-RU" sz="3200" b="1" i="1" dirty="0" smtClean="0">
                <a:solidFill>
                  <a:schemeClr val="bg1"/>
                </a:solidFill>
              </a:rPr>
              <a:t> тек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ірі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және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жеңіл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қоспаларды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бөліп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алады</a:t>
            </a:r>
            <a:r>
              <a:rPr lang="ru-RU" sz="3200" b="1" i="1" dirty="0" smtClean="0">
                <a:solidFill>
                  <a:schemeClr val="bg1"/>
                </a:solidFill>
              </a:rPr>
              <a:t>. 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Майда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қоспаларды</a:t>
            </a:r>
            <a:r>
              <a:rPr lang="ru-RU" sz="3200" b="1" i="1" dirty="0" smtClean="0">
                <a:solidFill>
                  <a:schemeClr val="bg1"/>
                </a:solidFill>
              </a:rPr>
              <a:t>,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майда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д</a:t>
            </a:r>
            <a:r>
              <a:rPr lang="kk-KZ" sz="3200" b="1" i="1" dirty="0" smtClean="0">
                <a:solidFill>
                  <a:schemeClr val="bg1"/>
                </a:solidFill>
              </a:rPr>
              <a:t>ә</a:t>
            </a:r>
            <a:r>
              <a:rPr lang="ru-RU" sz="3200" b="1" i="1" dirty="0" err="1" smtClean="0">
                <a:solidFill>
                  <a:schemeClr val="bg1"/>
                </a:solidFill>
              </a:rPr>
              <a:t>ннің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фракциясымен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бірге</a:t>
            </a:r>
            <a:r>
              <a:rPr lang="ru-RU" sz="3200" b="1" i="1" dirty="0" smtClean="0">
                <a:solidFill>
                  <a:schemeClr val="bg1"/>
                </a:solidFill>
              </a:rPr>
              <a:t> 2,2x20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мм-лік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електің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тесігінен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kk-KZ" sz="3200" b="1" i="1" dirty="0" smtClean="0">
                <a:solidFill>
                  <a:schemeClr val="bg1"/>
                </a:solidFill>
              </a:rPr>
              <a:t>ө</a:t>
            </a:r>
            <a:r>
              <a:rPr lang="ru-RU" sz="3200" b="1" i="1" dirty="0" err="1" smtClean="0">
                <a:solidFill>
                  <a:schemeClr val="bg1"/>
                </a:solidFill>
              </a:rPr>
              <a:t>ткізіп</a:t>
            </a:r>
            <a:r>
              <a:rPr lang="ru-RU" sz="3200" b="1" i="1" dirty="0" smtClean="0">
                <a:solidFill>
                  <a:schemeClr val="bg1"/>
                </a:solidFill>
              </a:rPr>
              <a:t> б</a:t>
            </a:r>
            <a:r>
              <a:rPr lang="kk-KZ" sz="3200" b="1" i="1" dirty="0" smtClean="0">
                <a:solidFill>
                  <a:schemeClr val="bg1"/>
                </a:solidFill>
              </a:rPr>
              <a:t>ө</a:t>
            </a:r>
            <a:r>
              <a:rPr lang="ru-RU" sz="3200" b="1" i="1" dirty="0" err="1" smtClean="0">
                <a:solidFill>
                  <a:schemeClr val="bg1"/>
                </a:solidFill>
              </a:rPr>
              <a:t>леді</a:t>
            </a:r>
            <a:r>
              <a:rPr lang="kk-KZ" sz="3200" b="1" i="1" dirty="0" smtClean="0">
                <a:solidFill>
                  <a:schemeClr val="bg1"/>
                </a:solidFill>
              </a:rPr>
              <a:t>.</a:t>
            </a:r>
            <a:endParaRPr lang="ru-RU" sz="32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          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Ірі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фракцияны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екінші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сепараторлық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жүйеге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жіберіп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одан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ірі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және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жеңіл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қоспаларды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kk-KZ" sz="3200" b="1" i="1" dirty="0" smtClean="0">
                <a:solidFill>
                  <a:schemeClr val="bg1"/>
                </a:solidFill>
              </a:rPr>
              <a:t>жә</a:t>
            </a:r>
            <a:r>
              <a:rPr lang="ru-RU" sz="3200" b="1" i="1" dirty="0" smtClean="0">
                <a:solidFill>
                  <a:schemeClr val="bg1"/>
                </a:solidFill>
              </a:rPr>
              <a:t>не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косымша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майда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фракцияны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бөлі</a:t>
            </a:r>
            <a:r>
              <a:rPr lang="kk-KZ" sz="3200" b="1" i="1" dirty="0" smtClean="0">
                <a:solidFill>
                  <a:schemeClr val="bg1"/>
                </a:solidFill>
              </a:rPr>
              <a:t>п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алады</a:t>
            </a:r>
            <a:r>
              <a:rPr lang="ru-RU" sz="3200" b="1" i="1" dirty="0" smtClean="0">
                <a:solidFill>
                  <a:schemeClr val="bg1"/>
                </a:solidFill>
              </a:rPr>
              <a:t>. Д</a:t>
            </a:r>
            <a:r>
              <a:rPr lang="kk-KZ" sz="3200" b="1" i="1" dirty="0" smtClean="0">
                <a:solidFill>
                  <a:schemeClr val="bg1"/>
                </a:solidFill>
              </a:rPr>
              <a:t>ә</a:t>
            </a:r>
            <a:r>
              <a:rPr lang="ru-RU" sz="3200" b="1" i="1" dirty="0" err="1" smtClean="0">
                <a:solidFill>
                  <a:schemeClr val="bg1"/>
                </a:solidFill>
              </a:rPr>
              <a:t>ннің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ірі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фракциясынан</a:t>
            </a:r>
            <a:r>
              <a:rPr lang="ru-RU" sz="3200" b="1" i="1" dirty="0" smtClean="0">
                <a:solidFill>
                  <a:schemeClr val="bg1"/>
                </a:solidFill>
              </a:rPr>
              <a:t> кара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сұ</a:t>
            </a:r>
            <a:r>
              <a:rPr lang="kk-KZ" sz="3200" b="1" i="1" dirty="0" smtClean="0">
                <a:solidFill>
                  <a:schemeClr val="bg1"/>
                </a:solidFill>
              </a:rPr>
              <a:t>лын</a:t>
            </a:r>
            <a:r>
              <a:rPr lang="ru-RU" sz="3200" b="1" i="1" dirty="0" err="1" smtClean="0">
                <a:solidFill>
                  <a:schemeClr val="bg1"/>
                </a:solidFill>
              </a:rPr>
              <a:t>ы</a:t>
            </a:r>
            <a:r>
              <a:rPr lang="ru-RU" sz="3200" b="1" i="1" dirty="0" smtClean="0">
                <a:solidFill>
                  <a:schemeClr val="bg1"/>
                </a:solidFill>
              </a:rPr>
              <a:t> б</a:t>
            </a:r>
            <a:r>
              <a:rPr lang="kk-KZ" sz="3200" b="1" i="1" dirty="0" smtClean="0">
                <a:solidFill>
                  <a:schemeClr val="bg1"/>
                </a:solidFill>
              </a:rPr>
              <a:t>өлу 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үшін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қара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сұлы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бөлгіш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триерді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колданады</a:t>
            </a:r>
            <a:r>
              <a:rPr lang="ru-RU" sz="3200" b="1" i="1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          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Сепаратордың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бірінші</a:t>
            </a:r>
            <a:r>
              <a:rPr lang="ru-RU" sz="3200" b="1" i="1" dirty="0" smtClean="0">
                <a:solidFill>
                  <a:schemeClr val="bg1"/>
                </a:solidFill>
              </a:rPr>
              <a:t> ж</a:t>
            </a:r>
            <a:r>
              <a:rPr lang="kk-KZ" sz="3200" b="1" i="1" dirty="0" smtClean="0">
                <a:solidFill>
                  <a:schemeClr val="bg1"/>
                </a:solidFill>
              </a:rPr>
              <a:t>ә</a:t>
            </a:r>
            <a:r>
              <a:rPr lang="ru-RU" sz="3200" b="1" i="1" dirty="0" smtClean="0">
                <a:solidFill>
                  <a:schemeClr val="bg1"/>
                </a:solidFill>
              </a:rPr>
              <a:t>не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екінші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жүйелерінен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алынған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дәннің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майда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фракциясын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жарма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бөлгішке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немесе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елеуішке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жібереді</a:t>
            </a:r>
            <a:r>
              <a:rPr lang="ru-RU" sz="3200" b="1" i="1" dirty="0" smtClean="0">
                <a:solidFill>
                  <a:schemeClr val="bg1"/>
                </a:solidFill>
              </a:rPr>
              <a:t>,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олардан</a:t>
            </a:r>
            <a:r>
              <a:rPr lang="ru-RU" sz="3200" b="1" i="1" dirty="0" smtClean="0">
                <a:solidFill>
                  <a:schemeClr val="bg1"/>
                </a:solidFill>
              </a:rPr>
              <a:t> 1,8x20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мм-лік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електі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пайдаланып</a:t>
            </a:r>
            <a:r>
              <a:rPr lang="ru-RU" sz="3200" b="1" i="1" dirty="0" smtClean="0">
                <a:solidFill>
                  <a:schemeClr val="bg1"/>
                </a:solidFill>
              </a:rPr>
              <a:t>,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майда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қоспалар</a:t>
            </a:r>
            <a:r>
              <a:rPr lang="ru-RU" sz="3200" b="1" i="1" dirty="0" smtClean="0">
                <a:solidFill>
                  <a:schemeClr val="bg1"/>
                </a:solidFill>
              </a:rPr>
              <a:t> мен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майда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д</a:t>
            </a:r>
            <a:r>
              <a:rPr lang="kk-KZ" sz="3200" b="1" i="1" dirty="0" smtClean="0">
                <a:solidFill>
                  <a:schemeClr val="bg1"/>
                </a:solidFill>
              </a:rPr>
              <a:t>ә</a:t>
            </a:r>
            <a:r>
              <a:rPr lang="ru-RU" sz="3200" b="1" i="1" dirty="0" err="1" smtClean="0">
                <a:solidFill>
                  <a:schemeClr val="bg1"/>
                </a:solidFill>
              </a:rPr>
              <a:t>ндерді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бөлед</a:t>
            </a:r>
            <a:r>
              <a:rPr lang="kk-KZ" sz="3200" b="1" i="1" dirty="0" smtClean="0">
                <a:solidFill>
                  <a:schemeClr val="bg1"/>
                </a:solidFill>
              </a:rPr>
              <a:t>і</a:t>
            </a:r>
            <a:r>
              <a:rPr lang="ru-RU" sz="3200" b="1" i="1" dirty="0" smtClean="0">
                <a:solidFill>
                  <a:schemeClr val="bg1"/>
                </a:solidFill>
              </a:rPr>
              <a:t>, ал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сырғымаларды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карамықша</a:t>
            </a:r>
            <a:r>
              <a:rPr lang="ru-RU" sz="3200" b="1" i="1" dirty="0" smtClean="0">
                <a:solidFill>
                  <a:schemeClr val="bg1"/>
                </a:solidFill>
              </a:rPr>
              <a:t> б</a:t>
            </a:r>
            <a:r>
              <a:rPr lang="kk-KZ" sz="3200" b="1" i="1" dirty="0" smtClean="0">
                <a:solidFill>
                  <a:schemeClr val="bg1"/>
                </a:solidFill>
              </a:rPr>
              <a:t>ө</a:t>
            </a:r>
            <a:r>
              <a:rPr lang="ru-RU" sz="3200" b="1" i="1" dirty="0" err="1" smtClean="0">
                <a:solidFill>
                  <a:schemeClr val="bg1"/>
                </a:solidFill>
              </a:rPr>
              <a:t>леді</a:t>
            </a:r>
            <a:r>
              <a:rPr lang="ru-RU" sz="3200" b="1" i="1" dirty="0" smtClean="0">
                <a:solidFill>
                  <a:schemeClr val="bg1"/>
                </a:solidFill>
              </a:rPr>
              <a:t> де (</a:t>
            </a:r>
            <a:r>
              <a:rPr lang="ru-RU" sz="3200" b="1" i="1" dirty="0" err="1" smtClean="0">
                <a:solidFill>
                  <a:schemeClr val="bg1"/>
                </a:solidFill>
              </a:rPr>
              <a:t>куколеотборник</a:t>
            </a:r>
            <a:r>
              <a:rPr lang="ru-RU" sz="3200" b="1" i="1" dirty="0" smtClean="0">
                <a:solidFill>
                  <a:schemeClr val="bg1"/>
                </a:solidFill>
              </a:rPr>
              <a:t>) машина</a:t>
            </a:r>
            <a:r>
              <a:rPr lang="kk-KZ" sz="3200" b="1" i="1" dirty="0" smtClean="0">
                <a:solidFill>
                  <a:schemeClr val="bg1"/>
                </a:solidFill>
              </a:rPr>
              <a:t>ғ</a:t>
            </a:r>
            <a:r>
              <a:rPr lang="ru-RU" sz="3200" b="1" i="1" dirty="0" smtClean="0">
                <a:solidFill>
                  <a:schemeClr val="bg1"/>
                </a:solidFill>
              </a:rPr>
              <a:t>а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бағыттайды</a:t>
            </a:r>
            <a:r>
              <a:rPr lang="ru-RU" sz="3200" b="1" i="1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            Д</a:t>
            </a:r>
            <a:r>
              <a:rPr lang="kk-KZ" sz="3200" b="1" i="1" dirty="0" smtClean="0">
                <a:solidFill>
                  <a:schemeClr val="bg1"/>
                </a:solidFill>
              </a:rPr>
              <a:t>ә</a:t>
            </a:r>
            <a:r>
              <a:rPr lang="ru-RU" sz="3200" b="1" i="1" dirty="0" err="1" smtClean="0">
                <a:solidFill>
                  <a:schemeClr val="bg1"/>
                </a:solidFill>
              </a:rPr>
              <a:t>нді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дайындауда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ірілігі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бойынша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екі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фракцияға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бөледі</a:t>
            </a:r>
            <a:r>
              <a:rPr lang="ru-RU" sz="3200" b="1" i="1" dirty="0" smtClean="0">
                <a:solidFill>
                  <a:schemeClr val="bg1"/>
                </a:solidFill>
              </a:rPr>
              <a:t>.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Оларды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ылғалдауға</a:t>
            </a:r>
            <a:r>
              <a:rPr lang="ru-RU" sz="3200" b="1" i="1" dirty="0" smtClean="0">
                <a:solidFill>
                  <a:schemeClr val="bg1"/>
                </a:solidFill>
              </a:rPr>
              <a:t>,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булауға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бірге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немесе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жеке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жіберуге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болады</a:t>
            </a:r>
            <a:r>
              <a:rPr lang="ru-RU" sz="3200" b="1" i="1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          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Майда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kk-KZ" sz="3200" b="1" i="1" dirty="0" smtClean="0">
                <a:solidFill>
                  <a:schemeClr val="bg1"/>
                </a:solidFill>
              </a:rPr>
              <a:t>қ</a:t>
            </a:r>
            <a:r>
              <a:rPr lang="ru-RU" sz="3200" b="1" i="1" dirty="0" err="1" smtClean="0">
                <a:solidFill>
                  <a:schemeClr val="bg1"/>
                </a:solidFill>
              </a:rPr>
              <a:t>оспаларды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буратты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колданып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тексереді</a:t>
            </a:r>
            <a:r>
              <a:rPr lang="ru-RU" sz="3200" b="1" i="1" dirty="0" smtClean="0">
                <a:solidFill>
                  <a:schemeClr val="bg1"/>
                </a:solidFill>
              </a:rPr>
              <a:t>,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онда</a:t>
            </a:r>
            <a:r>
              <a:rPr lang="ru-RU" sz="3200" b="1" i="1" dirty="0" smtClean="0">
                <a:solidFill>
                  <a:schemeClr val="bg1"/>
                </a:solidFill>
              </a:rPr>
              <a:t> (1,3-1,5)</a:t>
            </a:r>
            <a:r>
              <a:rPr lang="ru-RU" sz="3200" b="1" i="1" dirty="0" err="1" smtClean="0">
                <a:solidFill>
                  <a:schemeClr val="bg1"/>
                </a:solidFill>
              </a:rPr>
              <a:t>х</a:t>
            </a:r>
            <a:r>
              <a:rPr lang="ru-RU" sz="3200" b="1" i="1" dirty="0" smtClean="0">
                <a:solidFill>
                  <a:schemeClr val="bg1"/>
                </a:solidFill>
              </a:rPr>
              <a:t> 20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мм-лік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електе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елеп</a:t>
            </a:r>
            <a:r>
              <a:rPr lang="ru-RU" sz="3200" b="1" i="1" dirty="0" smtClean="0">
                <a:solidFill>
                  <a:schemeClr val="bg1"/>
                </a:solidFill>
              </a:rPr>
              <a:t>,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майда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kk-KZ" sz="3200" b="1" i="1" dirty="0" smtClean="0">
                <a:solidFill>
                  <a:schemeClr val="bg1"/>
                </a:solidFill>
              </a:rPr>
              <a:t>қ</a:t>
            </a:r>
            <a:r>
              <a:rPr lang="ru-RU" sz="3200" b="1" i="1" dirty="0" err="1" smtClean="0">
                <a:solidFill>
                  <a:schemeClr val="bg1"/>
                </a:solidFill>
              </a:rPr>
              <a:t>оспаларды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бөледі</a:t>
            </a:r>
            <a:r>
              <a:rPr lang="ru-RU" sz="3200" b="1" i="1" dirty="0" smtClean="0">
                <a:solidFill>
                  <a:schemeClr val="bg1"/>
                </a:solidFill>
              </a:rPr>
              <a:t>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овес\2657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214290"/>
            <a:ext cx="8817971" cy="6500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Другая 4">
      <a:dk1>
        <a:srgbClr val="C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Яркая">
  <a:themeElements>
    <a:clrScheme name="Другая 4">
      <a:dk1>
        <a:srgbClr val="C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usiness Plan">
  <a:themeElements>
    <a:clrScheme name="Business Plan 1">
      <a:dk1>
        <a:srgbClr val="000000"/>
      </a:dk1>
      <a:lt1>
        <a:srgbClr val="EAEAEA"/>
      </a:lt1>
      <a:dk2>
        <a:srgbClr val="00763B"/>
      </a:dk2>
      <a:lt2>
        <a:srgbClr val="FFFFCC"/>
      </a:lt2>
      <a:accent1>
        <a:srgbClr val="CC6600"/>
      </a:accent1>
      <a:accent2>
        <a:srgbClr val="FF9900"/>
      </a:accent2>
      <a:accent3>
        <a:srgbClr val="AABDAF"/>
      </a:accent3>
      <a:accent4>
        <a:srgbClr val="C8C8C8"/>
      </a:accent4>
      <a:accent5>
        <a:srgbClr val="E2B8AA"/>
      </a:accent5>
      <a:accent6>
        <a:srgbClr val="E78A00"/>
      </a:accent6>
      <a:hlink>
        <a:srgbClr val="CC3300"/>
      </a:hlink>
      <a:folHlink>
        <a:srgbClr val="71BB96"/>
      </a:folHlink>
    </a:clrScheme>
    <a:fontScheme name="Business Pl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usiness Plan 1">
        <a:dk1>
          <a:srgbClr val="000000"/>
        </a:dk1>
        <a:lt1>
          <a:srgbClr val="EAEAEA"/>
        </a:lt1>
        <a:dk2>
          <a:srgbClr val="00763B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AABDAF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71BB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2">
        <a:dk1>
          <a:srgbClr val="000000"/>
        </a:dk1>
        <a:lt1>
          <a:srgbClr val="FFFFFF"/>
        </a:lt1>
        <a:dk2>
          <a:srgbClr val="006633"/>
        </a:dk2>
        <a:lt2>
          <a:srgbClr val="FFFFFF"/>
        </a:lt2>
        <a:accent1>
          <a:srgbClr val="009999"/>
        </a:accent1>
        <a:accent2>
          <a:srgbClr val="8263A2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71BB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4">
        <a:dk1>
          <a:srgbClr val="271A0D"/>
        </a:dk1>
        <a:lt1>
          <a:srgbClr val="EAEAEA"/>
        </a:lt1>
        <a:dk2>
          <a:srgbClr val="996633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CAB8AD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CA956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5">
        <a:dk1>
          <a:srgbClr val="001428"/>
        </a:dk1>
        <a:lt1>
          <a:srgbClr val="DDDDDD"/>
        </a:lt1>
        <a:dk2>
          <a:srgbClr val="336699"/>
        </a:dk2>
        <a:lt2>
          <a:srgbClr val="CCFFCC"/>
        </a:lt2>
        <a:accent1>
          <a:srgbClr val="009999"/>
        </a:accent1>
        <a:accent2>
          <a:srgbClr val="8263A2"/>
        </a:accent2>
        <a:accent3>
          <a:srgbClr val="ADB8CA"/>
        </a:accent3>
        <a:accent4>
          <a:srgbClr val="BDBDBD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699BC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Яркая">
  <a:themeElements>
    <a:clrScheme name="Другая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220</TotalTime>
  <Words>1637</Words>
  <Application>Microsoft Office PowerPoint</Application>
  <PresentationFormat>Экран (4:3)</PresentationFormat>
  <Paragraphs>85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Тема1</vt:lpstr>
      <vt:lpstr>Яркая</vt:lpstr>
      <vt:lpstr>Business Plan</vt:lpstr>
      <vt:lpstr>1_Яркая</vt:lpstr>
      <vt:lpstr>Слайд 1</vt:lpstr>
      <vt:lpstr>Слайд 2</vt:lpstr>
      <vt:lpstr>Жоспар</vt:lpstr>
      <vt:lpstr>Слайд 4</vt:lpstr>
      <vt:lpstr>Сұлы жармасын алу технологиясы</vt:lpstr>
      <vt:lpstr>Слайд 6</vt:lpstr>
      <vt:lpstr>Слайд 7</vt:lpstr>
      <vt:lpstr>Дәнді қоспалардан тазалау</vt:lpstr>
      <vt:lpstr>Слайд 9</vt:lpstr>
      <vt:lpstr>Дәнді ылғалдау (булау) </vt:lpstr>
      <vt:lpstr>Слайд 11</vt:lpstr>
      <vt:lpstr>Слайд 12</vt:lpstr>
      <vt:lpstr>Сұлы дәнінен жармалар өндіру </vt:lpstr>
      <vt:lpstr>Слайд 14</vt:lpstr>
      <vt:lpstr>Дәнді ақтау </vt:lpstr>
      <vt:lpstr>Ақтаудан алынған заттарды бөлу</vt:lpstr>
      <vt:lpstr>Слайд 17</vt:lpstr>
      <vt:lpstr>Ядроны қырғылау</vt:lpstr>
      <vt:lpstr>Жарма мен калдықтарды тексеру</vt:lpstr>
      <vt:lpstr>Слайд 20</vt:lpstr>
      <vt:lpstr>Слайд 21</vt:lpstr>
      <vt:lpstr>    Сұлыдан жарма алу схемасы: 1 - магнитті машина; 2 - ақтаушы постав; 3 - бурат; 4 - аспиратор; 5 - падди-машина; 6 – ажарлағыш постав; 7 - АІ-БРУ елеуіші; 8 – бурат 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Еришев</dc:creator>
  <cp:lastModifiedBy>User</cp:lastModifiedBy>
  <cp:revision>29</cp:revision>
  <dcterms:created xsi:type="dcterms:W3CDTF">2011-12-01T14:18:03Z</dcterms:created>
  <dcterms:modified xsi:type="dcterms:W3CDTF">2012-01-13T03:26:27Z</dcterms:modified>
</cp:coreProperties>
</file>